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1"/>
  </p:notesMasterIdLst>
  <p:sldIdLst>
    <p:sldId id="346" r:id="rId2"/>
    <p:sldId id="318" r:id="rId3"/>
    <p:sldId id="257" r:id="rId4"/>
    <p:sldId id="340" r:id="rId5"/>
    <p:sldId id="341" r:id="rId6"/>
    <p:sldId id="339" r:id="rId7"/>
    <p:sldId id="344" r:id="rId8"/>
    <p:sldId id="345" r:id="rId9"/>
    <p:sldId id="343" r:id="rId10"/>
    <p:sldId id="258" r:id="rId11"/>
    <p:sldId id="259" r:id="rId12"/>
    <p:sldId id="271" r:id="rId13"/>
    <p:sldId id="309" r:id="rId14"/>
    <p:sldId id="306" r:id="rId15"/>
    <p:sldId id="307" r:id="rId16"/>
    <p:sldId id="308" r:id="rId17"/>
    <p:sldId id="310" r:id="rId18"/>
    <p:sldId id="347" r:id="rId19"/>
    <p:sldId id="357" r:id="rId20"/>
    <p:sldId id="358" r:id="rId21"/>
    <p:sldId id="359" r:id="rId22"/>
    <p:sldId id="329" r:id="rId23"/>
    <p:sldId id="275" r:id="rId24"/>
    <p:sldId id="330" r:id="rId25"/>
    <p:sldId id="331" r:id="rId26"/>
    <p:sldId id="313" r:id="rId27"/>
    <p:sldId id="349" r:id="rId28"/>
    <p:sldId id="324" r:id="rId29"/>
    <p:sldId id="327" r:id="rId30"/>
    <p:sldId id="332" r:id="rId31"/>
    <p:sldId id="333" r:id="rId32"/>
    <p:sldId id="323" r:id="rId33"/>
    <p:sldId id="334" r:id="rId34"/>
    <p:sldId id="350" r:id="rId35"/>
    <p:sldId id="292" r:id="rId36"/>
    <p:sldId id="351" r:id="rId37"/>
    <p:sldId id="352" r:id="rId38"/>
    <p:sldId id="353" r:id="rId39"/>
    <p:sldId id="355" r:id="rId40"/>
    <p:sldId id="356" r:id="rId41"/>
    <p:sldId id="335" r:id="rId42"/>
    <p:sldId id="300" r:id="rId43"/>
    <p:sldId id="337" r:id="rId44"/>
    <p:sldId id="315" r:id="rId45"/>
    <p:sldId id="319" r:id="rId46"/>
    <p:sldId id="267" r:id="rId47"/>
    <p:sldId id="282" r:id="rId48"/>
    <p:sldId id="297" r:id="rId49"/>
    <p:sldId id="294" r:id="rId50"/>
    <p:sldId id="316" r:id="rId51"/>
    <p:sldId id="290" r:id="rId52"/>
    <p:sldId id="285" r:id="rId53"/>
    <p:sldId id="320" r:id="rId54"/>
    <p:sldId id="287" r:id="rId55"/>
    <p:sldId id="298" r:id="rId56"/>
    <p:sldId id="288" r:id="rId57"/>
    <p:sldId id="321" r:id="rId58"/>
    <p:sldId id="317" r:id="rId59"/>
    <p:sldId id="286" r:id="rId60"/>
    <p:sldId id="305" r:id="rId61"/>
    <p:sldId id="274" r:id="rId62"/>
    <p:sldId id="322" r:id="rId63"/>
    <p:sldId id="325" r:id="rId64"/>
    <p:sldId id="338" r:id="rId65"/>
    <p:sldId id="301" r:id="rId66"/>
    <p:sldId id="303" r:id="rId67"/>
    <p:sldId id="302" r:id="rId68"/>
    <p:sldId id="304" r:id="rId69"/>
    <p:sldId id="336" r:id="rId7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76846" autoAdjust="0"/>
  </p:normalViewPr>
  <p:slideViewPr>
    <p:cSldViewPr snapToGrid="0">
      <p:cViewPr varScale="1">
        <p:scale>
          <a:sx n="67" d="100"/>
          <a:sy n="67" d="100"/>
        </p:scale>
        <p:origin x="1262" y="3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2021-06-23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388043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800" b="0" i="0" dirty="0">
                <a:effectLst/>
                <a:latin typeface="Arial" panose="020B0604020202020204" pitchFamily="34" charset="0"/>
              </a:rPr>
              <a:t>So, this is precisely the objective of my research: to build on top of the theoretical understanding that (networked) social movements can have political consequences, and to leverage geolocated social media data to provide an evidence based understanding of the political implications of hashtag activism.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First, 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intense use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a number of pre-processing techniques to clean this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geo-spatial analysis throughout each computational phase to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14265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2209540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geo-spatial analysis throughout each computational phase to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3703055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19149020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347386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b="0" i="0" dirty="0">
                <a:effectLst/>
                <a:latin typeface="Arial" panose="020B0604020202020204" pitchFamily="34" charset="0"/>
              </a:rPr>
              <a:t>In this slide you see the result of aggregating point data describing instances of hashtag activism and physical protests in time and space at the national scale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right, you have time series illustrating the temporal patterns of both hashtag activism (measured in number of tweets), and physical protests.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algn="l"/>
            <a:endParaRPr lang="en-CA" sz="1600" b="0" i="0" dirty="0">
              <a:solidFill>
                <a:srgbClr val="000000"/>
              </a:solidFill>
              <a:effectLst/>
              <a:latin typeface="Arial" panose="020B0604020202020204" pitchFamily="34" charset="0"/>
            </a:endParaRPr>
          </a:p>
          <a:p>
            <a:pPr algn="l"/>
            <a:r>
              <a:rPr lang="en-CA" sz="1600" b="0" i="0" dirty="0">
                <a:solidFill>
                  <a:srgbClr val="000000"/>
                </a:solidFill>
                <a:effectLst/>
                <a:latin typeface="Arial" panose="020B0604020202020204" pitchFamily="34" charset="0"/>
              </a:rPr>
              <a:t>It can be observed that, at the national scale, hashtag activism bears a very strong positive relationship with physical protest activity. On days where people protested more on social media, people also protested more in the street, and vice versa. In the case of #JusticeForGeorgeFloyd, people used Twitter to express outrage about events of police brutality and to organize physical protests (CITE). During protests, more acts of police brutality were documented and shared on Twitter (CITE), which could have led to yet more protests and to more people showing up to protests, and so on.</a:t>
            </a:r>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b="0" i="0" dirty="0">
                <a:solidFill>
                  <a:srgbClr val="000000"/>
                </a:solidFill>
                <a:effectLst/>
                <a:latin typeface="Arial" panose="020B0604020202020204" pitchFamily="34" charset="0"/>
              </a:rPr>
              <a:t>This trend can be modelled by a power regression function represented by the red dashed line, where y is the number of physical protests that take place on a given day and x is the number of social movement tweets that are posted on a given day. This model is considerably accurate, with a Pearson regression score of 0.852 and an R2 score of 0.726.</a:t>
            </a:r>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75920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While this model provides useful insight into the temporal relationship between hashtag activism and physical protest, it cannot answer whether this relationship exists in space as well. That is, if an increase in hashtag activism in absolute is associated with an increase in physical protest counts in absolute, does an increase in hashtag activism in a particular location relate to an increase in physical protest counts in that particular location as well?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956073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order to answer this question I aggregated physical protest counts AND social movement tweet counts both in time and in space (i.e. at the state level).</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this slide you can see the temporal and statistical relationship between daily number of physical protests and daily number of tweets as scatter-plots for each of the U.S.’s 51 states. </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From this figure it is evident that the pattern previously observed at the national level also exists at the state level. As such, in spite of the existence of a few outliers, the relationship between hashtag activism and physical protest counts in each state is described by a strong positive correlation. Across 51 states, increased twitter activity on a specific day almost always results in increased counts of physical protests.</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Additionally, similarly to the trend observed at the national scale, the relationship between state-level hashtag activism and physical protest counts can be modelled by a power regression function (</a:t>
            </a:r>
            <a:r>
              <a:rPr lang="en-CA" sz="1100" b="0" i="0" dirty="0" err="1">
                <a:effectLst/>
                <a:latin typeface="Arial" panose="020B0604020202020204" pitchFamily="34" charset="0"/>
              </a:rPr>
              <a:t>yn</a:t>
            </a:r>
            <a:r>
              <a:rPr lang="en-CA" sz="1100" b="0" i="0" dirty="0">
                <a:effectLst/>
                <a:latin typeface="Arial" panose="020B0604020202020204" pitchFamily="34" charset="0"/>
              </a:rPr>
              <a:t>=</a:t>
            </a:r>
            <a:r>
              <a:rPr lang="en-CA" sz="1100" b="0" i="0" dirty="0" err="1">
                <a:effectLst/>
                <a:latin typeface="Arial" panose="020B0604020202020204" pitchFamily="34" charset="0"/>
              </a:rPr>
              <a:t>mxbn</a:t>
            </a:r>
            <a:r>
              <a:rPr lang="en-CA" sz="1100" b="0" i="0" dirty="0">
                <a:effectLst/>
                <a:latin typeface="Arial" panose="020B0604020202020204" pitchFamily="34" charset="0"/>
              </a:rPr>
              <a:t>), represented by the red dashed line in each subplot, where y is the number of physical protests that take place on a given day in a given state and x is the number of social movement tweets that are posted on a given day in a given state. Considering the fact that we are modelling complex human behaviours, such models are fairly accurate, with a median R2 value of 0.55 across 51 states, and 37 states that are associated with R2 values greater than 0.5.</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Interestingly, across the top 25%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30820569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Following the same methodology, I disaggregated the spatial scale further and investigated the temporal relationship between hashtag activism and physical protest counts at the county level. Once again, I modelled this relationship as a power regression function (</a:t>
            </a:r>
            <a:r>
              <a:rPr lang="en-CA" b="0" i="0" dirty="0" err="1">
                <a:effectLst/>
                <a:latin typeface="Arial" panose="020B0604020202020204" pitchFamily="34" charset="0"/>
              </a:rPr>
              <a:t>yn</a:t>
            </a:r>
            <a:r>
              <a:rPr lang="en-CA" b="0" i="0" dirty="0">
                <a:effectLst/>
                <a:latin typeface="Arial" panose="020B0604020202020204" pitchFamily="34" charset="0"/>
              </a:rPr>
              <a:t>=</a:t>
            </a:r>
            <a:r>
              <a:rPr lang="en-CA" b="0" i="0" dirty="0" err="1">
                <a:effectLst/>
                <a:latin typeface="Arial" panose="020B0604020202020204" pitchFamily="34" charset="0"/>
              </a:rPr>
              <a:t>mxbn</a:t>
            </a:r>
            <a:r>
              <a:rPr lang="en-CA" b="0" i="0" dirty="0">
                <a:effectLst/>
                <a:latin typeface="Arial" panose="020B0604020202020204" pitchFamily="34" charset="0"/>
              </a:rPr>
              <a:t>) for each of the U.S.’s 3006 counties. Results from this analysis are illustrated in this slide, where the obtained Pearson correlation values and R2 values are illustrated as kernel density distributions due to the large number of counties analysed. This figure shows that, on average, county level correlation values are positive and relatively high. However, the right subplot also shows that while a power regression is accurate in a majority of counties, there are also a substantial number of counties that do not fit this model. </a:t>
            </a:r>
          </a:p>
          <a:p>
            <a:endParaRPr lang="en-CA" b="0" i="0" dirty="0">
              <a:effectLst/>
              <a:latin typeface="Arial" panose="020B0604020202020204" pitchFamily="34" charset="0"/>
            </a:endParaRPr>
          </a:p>
          <a:p>
            <a:r>
              <a:rPr lang="en-CA" b="0" i="0" dirty="0">
                <a:effectLst/>
                <a:latin typeface="Arial" panose="020B0604020202020204" pitchFamily="34" charset="0"/>
              </a:rPr>
              <a:t>One reason for this could be the lack of data-points available in some less densely populated counties.</a:t>
            </a:r>
          </a:p>
          <a:p>
            <a:r>
              <a:rPr lang="en-CA" b="0" i="0" dirty="0">
                <a:effectLst/>
                <a:latin typeface="Arial" panose="020B0604020202020204" pitchFamily="34" charset="0"/>
              </a:rPr>
              <a:t>Another could be that, in some counties, people are more likely to tweet than protest, or vice versa.</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1970876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Modelling the relationship between hashtag activism and physical protest at the county level can provide unique insight into which locations experience synergy across digital and physical activism mediums, and which do not. That is, it can help to identify which counties have activist groups that mobilize both digitally and physically, and thus where physical protests can be expected if people are already protesting on social media. Essentially, such counties are likely to be those where the power regression model yields both a high Pearson correlation value AND a high R2 value. </a:t>
            </a:r>
          </a:p>
          <a:p>
            <a:endParaRPr lang="en-CA" b="0" i="0" dirty="0">
              <a:effectLst/>
              <a:latin typeface="Arial" panose="020B0604020202020204" pitchFamily="34" charset="0"/>
            </a:endParaRPr>
          </a:p>
          <a:p>
            <a:r>
              <a:rPr lang="en-CA" b="0" i="0" dirty="0">
                <a:effectLst/>
                <a:latin typeface="Arial" panose="020B0604020202020204" pitchFamily="34" charset="0"/>
              </a:rPr>
              <a:t>This type of classification is visualized in the form of a bivariate choropleth map in this slide.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030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Political mobilization processes such as hashtag activism and physical protest are complex in nature as they occur in uncontrolled environments where a multitude of influences are at play</a:t>
            </a:r>
          </a:p>
          <a:p>
            <a:endParaRPr lang="en-CA" b="0" i="0" dirty="0">
              <a:effectLst/>
              <a:latin typeface="Arial" panose="020B0604020202020204" pitchFamily="34" charset="0"/>
            </a:endParaRPr>
          </a:p>
          <a:p>
            <a:r>
              <a:rPr lang="en-CA" b="0" i="0" dirty="0">
                <a:effectLst/>
                <a:latin typeface="Arial" panose="020B0604020202020204" pitchFamily="34" charset="0"/>
              </a:rPr>
              <a:t>For this reason, it is virtually impossible to establish causal relations between them. Still, some insight can be generated regarding the way in which these two processes may influence each-other in space and time.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18809251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424622116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this slide, you can see the results of performing lagged regressions on national level data using a maximum time lag of n=10. </a:t>
            </a:r>
          </a:p>
          <a:p>
            <a:endParaRPr lang="en-CA" b="0" i="0" dirty="0">
              <a:effectLst/>
              <a:latin typeface="Arial" panose="020B0604020202020204" pitchFamily="34" charset="0"/>
            </a:endParaRPr>
          </a:p>
          <a:p>
            <a:r>
              <a:rPr lang="en-CA" b="0" i="0" dirty="0">
                <a:effectLst/>
                <a:latin typeface="Arial" panose="020B0604020202020204" pitchFamily="34" charset="0"/>
              </a:rPr>
              <a:t>The top subplot shows that the optimal Pearson correlation value and R2 score is obtained when hashtag activism (i.e. daily number of tweets posted) leads physical protests by one day. In other words, at the national scale and during the case study of #JusticeForGeorgeFloyd, the best predictor of physical protest activity at time t (in days) is the number of social movement related tweets posted at time t−1 (i.e. the day before). This is relationship is further illustrated in the bottom subplot, where the outputs of power regression models using </a:t>
            </a:r>
            <a:r>
              <a:rPr lang="en-CA" b="0" i="0" dirty="0" err="1">
                <a:effectLst/>
                <a:latin typeface="Arial" panose="020B0604020202020204" pitchFamily="34" charset="0"/>
              </a:rPr>
              <a:t>xt</a:t>
            </a:r>
            <a:r>
              <a:rPr lang="en-CA" b="0" i="0" dirty="0">
                <a:effectLst/>
                <a:latin typeface="Arial" panose="020B0604020202020204" pitchFamily="34" charset="0"/>
              </a:rPr>
              <a:t> (left) and xt−1(right) can be compared.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287652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Once again, lets look 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174817993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Once again, lets look 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148741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36</a:t>
            </a:fld>
            <a:endParaRPr lang="en-CA"/>
          </a:p>
        </p:txBody>
      </p:sp>
    </p:spTree>
    <p:extLst>
      <p:ext uri="{BB962C8B-B14F-4D97-AF65-F5344CB8AC3E}">
        <p14:creationId xmlns:p14="http://schemas.microsoft.com/office/powerpoint/2010/main" val="6849086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37</a:t>
            </a:fld>
            <a:endParaRPr lang="en-CA"/>
          </a:p>
        </p:txBody>
      </p:sp>
    </p:spTree>
    <p:extLst>
      <p:ext uri="{BB962C8B-B14F-4D97-AF65-F5344CB8AC3E}">
        <p14:creationId xmlns:p14="http://schemas.microsoft.com/office/powerpoint/2010/main" val="152740338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161396380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31262554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sz="4000" b="1" dirty="0">
                <a:solidFill>
                  <a:schemeClr val="bg2">
                    <a:lumMod val="25000"/>
                  </a:schemeClr>
                </a:solidFill>
                <a:latin typeface="Arial" panose="020B0604020202020204" pitchFamily="34" charset="0"/>
                <a:cs typeface="Arial" panose="020B0604020202020204" pitchFamily="34" charset="0"/>
              </a:rPr>
              <a:t>BUT</a:t>
            </a:r>
            <a:endParaRPr lang="en-CA" sz="4000" dirty="0">
              <a:solidFill>
                <a:schemeClr val="bg2">
                  <a:lumMod val="25000"/>
                </a:schemeClr>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48135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88540036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me I am finding these findings fascinating, but also extremely scary. As someone who strongly believes in the importance of physical protest and political mobilization as a means to influence change,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I know that these results could be used both for good: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activists organize and strategize better, by knowing which geographical areas are likely to take concrete action during times of crisis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Or for bad: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law enforcement predict where protests will happen, and thus repress demonstrators even more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As scientists, I think we have a strong social responsibility: so how do we prevent things like that from happening?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372222603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45</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46</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47</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48</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49</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50</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51</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Lack of </a:t>
            </a:r>
            <a:r>
              <a:rPr lang="en-CA" sz="4000" b="1" dirty="0">
                <a:solidFill>
                  <a:schemeClr val="bg2">
                    <a:lumMod val="25000"/>
                  </a:schemeClr>
                </a:solidFill>
                <a:latin typeface="Arial" panose="020B0604020202020204" pitchFamily="34" charset="0"/>
                <a:cs typeface="Arial" panose="020B0604020202020204" pitchFamily="34" charset="0"/>
              </a:rPr>
              <a:t>empirical </a:t>
            </a:r>
            <a:r>
              <a:rPr lang="en-CA" sz="4000"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96133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52</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53</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58</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59</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60</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61</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63</a:t>
            </a:fld>
            <a:endParaRPr lang="en-CA"/>
          </a:p>
        </p:txBody>
      </p:sp>
    </p:spTree>
    <p:extLst>
      <p:ext uri="{BB962C8B-B14F-4D97-AF65-F5344CB8AC3E}">
        <p14:creationId xmlns:p14="http://schemas.microsoft.com/office/powerpoint/2010/main" val="64050317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64</a:t>
            </a:fld>
            <a:endParaRPr lang="en-CA"/>
          </a:p>
        </p:txBody>
      </p:sp>
    </p:spTree>
    <p:extLst>
      <p:ext uri="{BB962C8B-B14F-4D97-AF65-F5344CB8AC3E}">
        <p14:creationId xmlns:p14="http://schemas.microsoft.com/office/powerpoint/2010/main" val="74418973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65</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66</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345261733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67</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68</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69</a:t>
            </a:fld>
            <a:endParaRPr lang="en-CA"/>
          </a:p>
        </p:txBody>
      </p:sp>
    </p:spTree>
    <p:extLst>
      <p:ext uri="{BB962C8B-B14F-4D97-AF65-F5344CB8AC3E}">
        <p14:creationId xmlns:p14="http://schemas.microsoft.com/office/powerpoint/2010/main" val="23146439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7731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pPr lvl="1"/>
            <a:r>
              <a:rPr lang="en-CA" b="0" dirty="0">
                <a:solidFill>
                  <a:schemeClr val="bg2">
                    <a:lumMod val="25000"/>
                  </a:schemeClr>
                </a:solidFill>
                <a:latin typeface="Arial" panose="020B0604020202020204" pitchFamily="34" charset="0"/>
                <a:cs typeface="Arial" panose="020B0604020202020204" pitchFamily="34" charset="0"/>
              </a:rPr>
              <a:t>Our understanding of the spatial relationships between these processes is even more limited</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348625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More generally, a thorough understanding of how Geo-located data can help us understand the spatial relationship between hashtag activism and political processes is lacking</a:t>
            </a:r>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10430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2021-06-23</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2021-06-23</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09DD-C1B1-452C-BAA3-337EE0E2AAC1}"/>
              </a:ext>
            </a:extLst>
          </p:cNvPr>
          <p:cNvPicPr>
            <a:picLocks noChangeAspect="1"/>
          </p:cNvPicPr>
          <p:nvPr/>
        </p:nvPicPr>
        <p:blipFill rotWithShape="1">
          <a:blip r:embed="rId3"/>
          <a:srcRect t="11233"/>
          <a:stretch/>
        </p:blipFill>
        <p:spPr>
          <a:xfrm>
            <a:off x="84560" y="382503"/>
            <a:ext cx="8515887" cy="5550460"/>
          </a:xfrm>
          <a:prstGeom prst="rect">
            <a:avLst/>
          </a:prstGeom>
        </p:spPr>
      </p:pic>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8085513" y="1464091"/>
            <a:ext cx="3920369"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7320743" y="4305720"/>
            <a:ext cx="4551769" cy="1087248"/>
          </a:xfrm>
        </p:spPr>
        <p:txBody>
          <a:bodyPr anchor="b">
            <a:normAutofit fontScale="92500" lnSpcReduction="200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sp>
        <p:nvSpPr>
          <p:cNvPr id="4" name="Subtitle 2">
            <a:extLst>
              <a:ext uri="{FF2B5EF4-FFF2-40B4-BE49-F238E27FC236}">
                <a16:creationId xmlns:a16="http://schemas.microsoft.com/office/drawing/2014/main" id="{BC202BBE-BF3A-453F-BC2B-59DC108991BE}"/>
              </a:ext>
            </a:extLst>
          </p:cNvPr>
          <p:cNvSpPr txBox="1">
            <a:spLocks/>
          </p:cNvSpPr>
          <p:nvPr/>
        </p:nvSpPr>
        <p:spPr>
          <a:xfrm>
            <a:off x="2728512" y="5420626"/>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pic>
        <p:nvPicPr>
          <p:cNvPr id="7" name="Picture 6" descr="A picture containing qr code&#10;&#10;Description automatically generated">
            <a:extLst>
              <a:ext uri="{FF2B5EF4-FFF2-40B4-BE49-F238E27FC236}">
                <a16:creationId xmlns:a16="http://schemas.microsoft.com/office/drawing/2014/main" id="{B05678EB-74BB-49DA-8886-95063CF2C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89" y="6163934"/>
            <a:ext cx="3571301" cy="501440"/>
          </a:xfrm>
          <a:prstGeom prst="rect">
            <a:avLst/>
          </a:prstGeom>
        </p:spPr>
      </p:pic>
      <p:pic>
        <p:nvPicPr>
          <p:cNvPr id="11" name="Picture 10" descr="Logo&#10;&#10;Description automatically generated">
            <a:extLst>
              <a:ext uri="{FF2B5EF4-FFF2-40B4-BE49-F238E27FC236}">
                <a16:creationId xmlns:a16="http://schemas.microsoft.com/office/drawing/2014/main" id="{26B0FFA5-0C36-4631-A524-F25824F83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768" y="5932963"/>
            <a:ext cx="1505765" cy="732411"/>
          </a:xfrm>
          <a:prstGeom prst="rect">
            <a:avLst/>
          </a:prstGeom>
        </p:spPr>
      </p:pic>
      <p:pic>
        <p:nvPicPr>
          <p:cNvPr id="13" name="Picture 12">
            <a:extLst>
              <a:ext uri="{FF2B5EF4-FFF2-40B4-BE49-F238E27FC236}">
                <a16:creationId xmlns:a16="http://schemas.microsoft.com/office/drawing/2014/main" id="{778CEC85-3598-414A-8104-B11A664A0D0D}"/>
              </a:ext>
            </a:extLst>
          </p:cNvPr>
          <p:cNvPicPr>
            <a:picLocks noChangeAspect="1"/>
          </p:cNvPicPr>
          <p:nvPr/>
        </p:nvPicPr>
        <p:blipFill>
          <a:blip r:embed="rId6"/>
          <a:stretch>
            <a:fillRect/>
          </a:stretch>
        </p:blipFill>
        <p:spPr>
          <a:xfrm>
            <a:off x="6565949" y="5993806"/>
            <a:ext cx="1293848" cy="736755"/>
          </a:xfrm>
          <a:prstGeom prst="rect">
            <a:avLst/>
          </a:prstGeom>
        </p:spPr>
      </p:pic>
    </p:spTree>
    <p:extLst>
      <p:ext uri="{BB962C8B-B14F-4D97-AF65-F5344CB8AC3E}">
        <p14:creationId xmlns:p14="http://schemas.microsoft.com/office/powerpoint/2010/main" val="3023793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Case Study</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pic>
        <p:nvPicPr>
          <p:cNvPr id="59" name="Picture 58" descr="Icon&#10;&#10;Description automatically generated">
            <a:extLst>
              <a:ext uri="{FF2B5EF4-FFF2-40B4-BE49-F238E27FC236}">
                <a16:creationId xmlns:a16="http://schemas.microsoft.com/office/drawing/2014/main" id="{C24CFE82-45A5-40E4-A534-079EDE4C8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23" y="2853643"/>
            <a:ext cx="241427" cy="241427"/>
          </a:xfrm>
          <a:prstGeom prst="rect">
            <a:avLst/>
          </a:prstGeom>
        </p:spPr>
      </p:pic>
      <p:pic>
        <p:nvPicPr>
          <p:cNvPr id="77" name="Picture 76" descr="Icon&#10;&#10;Description automatically generated">
            <a:extLst>
              <a:ext uri="{FF2B5EF4-FFF2-40B4-BE49-F238E27FC236}">
                <a16:creationId xmlns:a16="http://schemas.microsoft.com/office/drawing/2014/main" id="{AE68650E-77E0-4E89-B861-9D173B1E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955" y="3805288"/>
            <a:ext cx="241427" cy="241427"/>
          </a:xfrm>
          <a:prstGeom prst="rect">
            <a:avLst/>
          </a:prstGeom>
        </p:spPr>
      </p:pic>
      <p:pic>
        <p:nvPicPr>
          <p:cNvPr id="78" name="Picture 77" descr="Icon&#10;&#10;Description automatically generated">
            <a:extLst>
              <a:ext uri="{FF2B5EF4-FFF2-40B4-BE49-F238E27FC236}">
                <a16:creationId xmlns:a16="http://schemas.microsoft.com/office/drawing/2014/main" id="{A4678928-583D-4274-B3CB-71451A267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93" y="4746683"/>
            <a:ext cx="241427" cy="241427"/>
          </a:xfrm>
          <a:prstGeom prst="rect">
            <a:avLst/>
          </a:prstGeom>
        </p:spPr>
      </p:pic>
      <p:pic>
        <p:nvPicPr>
          <p:cNvPr id="79" name="Picture 78" descr="Icon&#10;&#10;Description automatically generated">
            <a:extLst>
              <a:ext uri="{FF2B5EF4-FFF2-40B4-BE49-F238E27FC236}">
                <a16:creationId xmlns:a16="http://schemas.microsoft.com/office/drawing/2014/main" id="{DEF8C5C6-D7E9-4DD6-8ED5-1FFFC9661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905" y="5714621"/>
            <a:ext cx="241427" cy="241427"/>
          </a:xfrm>
          <a:prstGeom prst="rect">
            <a:avLst/>
          </a:prstGeom>
        </p:spPr>
      </p:pic>
      <p:sp>
        <p:nvSpPr>
          <p:cNvPr id="80" name="TextBox 79">
            <a:extLst>
              <a:ext uri="{FF2B5EF4-FFF2-40B4-BE49-F238E27FC236}">
                <a16:creationId xmlns:a16="http://schemas.microsoft.com/office/drawing/2014/main" id="{35CF2EAA-36B3-4A3A-ADCB-27DB967BEA10}"/>
              </a:ext>
            </a:extLst>
          </p:cNvPr>
          <p:cNvSpPr txBox="1"/>
          <p:nvPr/>
        </p:nvSpPr>
        <p:spPr>
          <a:xfrm>
            <a:off x="4720828" y="6448528"/>
            <a:ext cx="162129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panose="020F0502020204030204"/>
                <a:ea typeface="+mn-ea"/>
                <a:cs typeface="+mn-cs"/>
              </a:rPr>
              <a:t>= Geospatial Analysis</a:t>
            </a:r>
          </a:p>
        </p:txBody>
      </p:sp>
      <p:pic>
        <p:nvPicPr>
          <p:cNvPr id="81" name="Picture 80" descr="Icon&#10;&#10;Description automatically generated">
            <a:extLst>
              <a:ext uri="{FF2B5EF4-FFF2-40B4-BE49-F238E27FC236}">
                <a16:creationId xmlns:a16="http://schemas.microsoft.com/office/drawing/2014/main" id="{0C01C2F8-BB1F-4EAE-BA9C-709A331E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24" y="6457507"/>
            <a:ext cx="241427" cy="241427"/>
          </a:xfrm>
          <a:prstGeom prst="rect">
            <a:avLst/>
          </a:prstGeom>
        </p:spPr>
      </p:pic>
    </p:spTree>
    <p:extLst>
      <p:ext uri="{BB962C8B-B14F-4D97-AF65-F5344CB8AC3E}">
        <p14:creationId xmlns:p14="http://schemas.microsoft.com/office/powerpoint/2010/main" val="1138020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Diagram&#10;&#10;Description automatically generated">
            <a:extLst>
              <a:ext uri="{FF2B5EF4-FFF2-40B4-BE49-F238E27FC236}">
                <a16:creationId xmlns:a16="http://schemas.microsoft.com/office/drawing/2014/main" id="{7BCBF5E8-0728-4A1A-8047-21E0C80F3D0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41220" y="481630"/>
            <a:ext cx="7909560" cy="6047093"/>
          </a:xfrm>
          <a:prstGeom prst="rect">
            <a:avLst/>
          </a:prstGeom>
        </p:spPr>
      </p:pic>
    </p:spTree>
    <p:extLst>
      <p:ext uri="{BB962C8B-B14F-4D97-AF65-F5344CB8AC3E}">
        <p14:creationId xmlns:p14="http://schemas.microsoft.com/office/powerpoint/2010/main" val="124734004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Some results: </a:t>
            </a:r>
            <a:r>
              <a:rPr lang="en-CA" b="1" dirty="0" err="1">
                <a:solidFill>
                  <a:schemeClr val="bg2">
                    <a:lumMod val="25000"/>
                  </a:schemeClr>
                </a:solidFill>
                <a:latin typeface="Arial" panose="020B0604020202020204" pitchFamily="34" charset="0"/>
                <a:cs typeface="Arial" panose="020B0604020202020204" pitchFamily="34" charset="0"/>
              </a:rPr>
              <a:t>Hashag</a:t>
            </a:r>
            <a:r>
              <a:rPr lang="en-CA" b="1" dirty="0">
                <a:solidFill>
                  <a:schemeClr val="bg2">
                    <a:lumMod val="25000"/>
                  </a:schemeClr>
                </a:solidFill>
                <a:latin typeface="Arial" panose="020B0604020202020204" pitchFamily="34" charset="0"/>
                <a:cs typeface="Arial" panose="020B0604020202020204" pitchFamily="34" charset="0"/>
              </a:rPr>
              <a:t> Activism and Physical Protest</a:t>
            </a: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5399403" y="4677828"/>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a:t>
            </a:r>
          </a:p>
        </p:txBody>
      </p:sp>
      <p:cxnSp>
        <p:nvCxnSpPr>
          <p:cNvPr id="82" name="Straight Arrow Connector 81">
            <a:extLst>
              <a:ext uri="{FF2B5EF4-FFF2-40B4-BE49-F238E27FC236}">
                <a16:creationId xmlns:a16="http://schemas.microsoft.com/office/drawing/2014/main" id="{002CEDF8-E328-49A0-AD9A-9C535A5FB0A6}"/>
              </a:ext>
            </a:extLst>
          </p:cNvPr>
          <p:cNvCxnSpPr>
            <a:cxnSpLocks/>
          </p:cNvCxnSpPr>
          <p:nvPr/>
        </p:nvCxnSpPr>
        <p:spPr>
          <a:xfrm>
            <a:off x="11096898" y="3801670"/>
            <a:ext cx="0" cy="884784"/>
          </a:xfrm>
          <a:prstGeom prst="straightConnector1">
            <a:avLst/>
          </a:prstGeom>
          <a:ln w="127000">
            <a:solidFill>
              <a:srgbClr val="DAE3F3"/>
            </a:solidFill>
            <a:prstDash val="solid"/>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55D0454F-A5DA-4CF5-8861-7AB9F9ECE6BD}"/>
              </a:ext>
            </a:extLst>
          </p:cNvPr>
          <p:cNvSpPr/>
          <p:nvPr/>
        </p:nvSpPr>
        <p:spPr>
          <a:xfrm>
            <a:off x="1802728" y="4879116"/>
            <a:ext cx="8765930" cy="1087643"/>
          </a:xfrm>
          <a:prstGeom prst="rect">
            <a:avLst/>
          </a:prstGeom>
          <a:solidFill>
            <a:srgbClr val="F2B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4" name="Rectangle 83">
            <a:extLst>
              <a:ext uri="{FF2B5EF4-FFF2-40B4-BE49-F238E27FC236}">
                <a16:creationId xmlns:a16="http://schemas.microsoft.com/office/drawing/2014/main" id="{BB417160-B0DA-447B-8BC6-9E0C67DB9D01}"/>
              </a:ext>
            </a:extLst>
          </p:cNvPr>
          <p:cNvSpPr/>
          <p:nvPr/>
        </p:nvSpPr>
        <p:spPr>
          <a:xfrm>
            <a:off x="1781335" y="3581997"/>
            <a:ext cx="8787321" cy="10876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85" name="Straight Connector 84">
            <a:extLst>
              <a:ext uri="{FF2B5EF4-FFF2-40B4-BE49-F238E27FC236}">
                <a16:creationId xmlns:a16="http://schemas.microsoft.com/office/drawing/2014/main" id="{B3026B7B-EE89-4C82-A590-20270A087A6F}"/>
              </a:ext>
            </a:extLst>
          </p:cNvPr>
          <p:cNvCxnSpPr>
            <a:cxnSpLocks/>
          </p:cNvCxnSpPr>
          <p:nvPr/>
        </p:nvCxnSpPr>
        <p:spPr>
          <a:xfrm>
            <a:off x="5149369" y="4721525"/>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86" name="Straight Connector 85">
            <a:extLst>
              <a:ext uri="{FF2B5EF4-FFF2-40B4-BE49-F238E27FC236}">
                <a16:creationId xmlns:a16="http://schemas.microsoft.com/office/drawing/2014/main" id="{732547D5-8A28-4AAC-BF97-39990602F09E}"/>
              </a:ext>
            </a:extLst>
          </p:cNvPr>
          <p:cNvCxnSpPr/>
          <p:nvPr/>
        </p:nvCxnSpPr>
        <p:spPr>
          <a:xfrm>
            <a:off x="5144973" y="6914245"/>
            <a:ext cx="5114336"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87" name="Oval 86">
            <a:extLst>
              <a:ext uri="{FF2B5EF4-FFF2-40B4-BE49-F238E27FC236}">
                <a16:creationId xmlns:a16="http://schemas.microsoft.com/office/drawing/2014/main" id="{8CCEBBCA-5976-4C61-A8C9-C79B97CBCBC7}"/>
              </a:ext>
            </a:extLst>
          </p:cNvPr>
          <p:cNvSpPr/>
          <p:nvPr/>
        </p:nvSpPr>
        <p:spPr>
          <a:xfrm>
            <a:off x="956969" y="4479166"/>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88" name="Rectangle 87">
            <a:extLst>
              <a:ext uri="{FF2B5EF4-FFF2-40B4-BE49-F238E27FC236}">
                <a16:creationId xmlns:a16="http://schemas.microsoft.com/office/drawing/2014/main" id="{98EE65B3-9601-4AC0-938A-3AB8083C90E5}"/>
              </a:ext>
            </a:extLst>
          </p:cNvPr>
          <p:cNvSpPr/>
          <p:nvPr/>
        </p:nvSpPr>
        <p:spPr>
          <a:xfrm>
            <a:off x="3621604" y="871979"/>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89" name="Rectangle 88">
            <a:extLst>
              <a:ext uri="{FF2B5EF4-FFF2-40B4-BE49-F238E27FC236}">
                <a16:creationId xmlns:a16="http://schemas.microsoft.com/office/drawing/2014/main" id="{00EE18E1-D488-4A7B-BDC4-0C04AD6300D7}"/>
              </a:ext>
            </a:extLst>
          </p:cNvPr>
          <p:cNvSpPr/>
          <p:nvPr/>
        </p:nvSpPr>
        <p:spPr>
          <a:xfrm>
            <a:off x="2063336" y="873178"/>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90" name="Rectangle 89">
            <a:extLst>
              <a:ext uri="{FF2B5EF4-FFF2-40B4-BE49-F238E27FC236}">
                <a16:creationId xmlns:a16="http://schemas.microsoft.com/office/drawing/2014/main" id="{2B3E3B78-6E1D-47F1-A805-0D4B9013814C}"/>
              </a:ext>
            </a:extLst>
          </p:cNvPr>
          <p:cNvSpPr/>
          <p:nvPr/>
        </p:nvSpPr>
        <p:spPr>
          <a:xfrm>
            <a:off x="6521482" y="904167"/>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91" name="Rectangle 90">
            <a:extLst>
              <a:ext uri="{FF2B5EF4-FFF2-40B4-BE49-F238E27FC236}">
                <a16:creationId xmlns:a16="http://schemas.microsoft.com/office/drawing/2014/main" id="{E3022CEA-E519-4944-9EC4-3DEC9A91D994}"/>
              </a:ext>
            </a:extLst>
          </p:cNvPr>
          <p:cNvSpPr/>
          <p:nvPr/>
        </p:nvSpPr>
        <p:spPr>
          <a:xfrm>
            <a:off x="2063337" y="1804837"/>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92" name="Rectangle 91">
            <a:extLst>
              <a:ext uri="{FF2B5EF4-FFF2-40B4-BE49-F238E27FC236}">
                <a16:creationId xmlns:a16="http://schemas.microsoft.com/office/drawing/2014/main" id="{9ADBF733-3AA3-4C0E-B516-1425B1F3FEC6}"/>
              </a:ext>
            </a:extLst>
          </p:cNvPr>
          <p:cNvSpPr/>
          <p:nvPr/>
        </p:nvSpPr>
        <p:spPr>
          <a:xfrm>
            <a:off x="3620567" y="1804839"/>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93" name="Rectangle 92">
            <a:extLst>
              <a:ext uri="{FF2B5EF4-FFF2-40B4-BE49-F238E27FC236}">
                <a16:creationId xmlns:a16="http://schemas.microsoft.com/office/drawing/2014/main" id="{B3123FB8-E6C1-4BF0-8F41-B221B3CE8465}"/>
              </a:ext>
            </a:extLst>
          </p:cNvPr>
          <p:cNvSpPr/>
          <p:nvPr/>
        </p:nvSpPr>
        <p:spPr>
          <a:xfrm>
            <a:off x="5389089" y="1806706"/>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94" name="Rectangle 93">
            <a:extLst>
              <a:ext uri="{FF2B5EF4-FFF2-40B4-BE49-F238E27FC236}">
                <a16:creationId xmlns:a16="http://schemas.microsoft.com/office/drawing/2014/main" id="{388A2776-5F78-4A6B-9811-28F63B5C750B}"/>
              </a:ext>
            </a:extLst>
          </p:cNvPr>
          <p:cNvSpPr/>
          <p:nvPr/>
        </p:nvSpPr>
        <p:spPr>
          <a:xfrm>
            <a:off x="9610449" y="870364"/>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95" name="Connector: Elbow 94">
            <a:extLst>
              <a:ext uri="{FF2B5EF4-FFF2-40B4-BE49-F238E27FC236}">
                <a16:creationId xmlns:a16="http://schemas.microsoft.com/office/drawing/2014/main" id="{C1340649-BB59-4ED3-98A9-57181C4F5FE8}"/>
              </a:ext>
            </a:extLst>
          </p:cNvPr>
          <p:cNvCxnSpPr>
            <a:cxnSpLocks/>
            <a:stCxn id="94" idx="1"/>
            <a:endCxn id="105" idx="3"/>
          </p:cNvCxnSpPr>
          <p:nvPr/>
        </p:nvCxnSpPr>
        <p:spPr>
          <a:xfrm rot="10800000" flipV="1">
            <a:off x="9268133" y="1162227"/>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Connector: Elbow 95">
            <a:extLst>
              <a:ext uri="{FF2B5EF4-FFF2-40B4-BE49-F238E27FC236}">
                <a16:creationId xmlns:a16="http://schemas.microsoft.com/office/drawing/2014/main" id="{6829C349-1406-42B5-8D25-24C9F9C796CB}"/>
              </a:ext>
            </a:extLst>
          </p:cNvPr>
          <p:cNvCxnSpPr>
            <a:cxnSpLocks/>
            <a:stCxn id="88" idx="2"/>
            <a:endCxn id="92" idx="0"/>
          </p:cNvCxnSpPr>
          <p:nvPr/>
        </p:nvCxnSpPr>
        <p:spPr>
          <a:xfrm rot="5400000">
            <a:off x="4046373" y="1629755"/>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480FE0F8-0A2F-46F7-84AD-EF2604E05EC7}"/>
              </a:ext>
            </a:extLst>
          </p:cNvPr>
          <p:cNvSpPr/>
          <p:nvPr/>
        </p:nvSpPr>
        <p:spPr>
          <a:xfrm>
            <a:off x="2063337" y="2759073"/>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98" name="Rectangle 97">
            <a:extLst>
              <a:ext uri="{FF2B5EF4-FFF2-40B4-BE49-F238E27FC236}">
                <a16:creationId xmlns:a16="http://schemas.microsoft.com/office/drawing/2014/main" id="{DB47C5AB-3DCC-44DB-8EBC-BDD7ED41ED1F}"/>
              </a:ext>
            </a:extLst>
          </p:cNvPr>
          <p:cNvSpPr/>
          <p:nvPr/>
        </p:nvSpPr>
        <p:spPr>
          <a:xfrm>
            <a:off x="3264719" y="2742476"/>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99" name="Rectangle 98">
            <a:extLst>
              <a:ext uri="{FF2B5EF4-FFF2-40B4-BE49-F238E27FC236}">
                <a16:creationId xmlns:a16="http://schemas.microsoft.com/office/drawing/2014/main" id="{AE1C71BF-4D75-4F28-8CDA-2D0B83C88149}"/>
              </a:ext>
            </a:extLst>
          </p:cNvPr>
          <p:cNvSpPr/>
          <p:nvPr/>
        </p:nvSpPr>
        <p:spPr>
          <a:xfrm>
            <a:off x="9009709" y="2759880"/>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100" name="Rectangle 99">
            <a:extLst>
              <a:ext uri="{FF2B5EF4-FFF2-40B4-BE49-F238E27FC236}">
                <a16:creationId xmlns:a16="http://schemas.microsoft.com/office/drawing/2014/main" id="{58C5A4E4-B167-4B20-AB71-6A010ED203B9}"/>
              </a:ext>
            </a:extLst>
          </p:cNvPr>
          <p:cNvSpPr/>
          <p:nvPr/>
        </p:nvSpPr>
        <p:spPr>
          <a:xfrm>
            <a:off x="2063337" y="3852815"/>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101" name="Rectangle 100">
            <a:extLst>
              <a:ext uri="{FF2B5EF4-FFF2-40B4-BE49-F238E27FC236}">
                <a16:creationId xmlns:a16="http://schemas.microsoft.com/office/drawing/2014/main" id="{02815EFC-157D-40E8-B886-2CDC52A3F8A5}"/>
              </a:ext>
            </a:extLst>
          </p:cNvPr>
          <p:cNvSpPr/>
          <p:nvPr/>
        </p:nvSpPr>
        <p:spPr>
          <a:xfrm>
            <a:off x="2064570" y="5131119"/>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102" name="Rectangle 101">
            <a:extLst>
              <a:ext uri="{FF2B5EF4-FFF2-40B4-BE49-F238E27FC236}">
                <a16:creationId xmlns:a16="http://schemas.microsoft.com/office/drawing/2014/main" id="{A02EEE7F-BC41-47BA-B258-669FDEED6243}"/>
              </a:ext>
            </a:extLst>
          </p:cNvPr>
          <p:cNvSpPr/>
          <p:nvPr/>
        </p:nvSpPr>
        <p:spPr>
          <a:xfrm>
            <a:off x="8573961" y="5138733"/>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103" name="Straight Arrow Connector 102">
            <a:extLst>
              <a:ext uri="{FF2B5EF4-FFF2-40B4-BE49-F238E27FC236}">
                <a16:creationId xmlns:a16="http://schemas.microsoft.com/office/drawing/2014/main" id="{B6DCE969-BC92-4ADF-AAFF-280F6F3BE0DA}"/>
              </a:ext>
            </a:extLst>
          </p:cNvPr>
          <p:cNvCxnSpPr>
            <a:cxnSpLocks/>
            <a:stCxn id="98" idx="2"/>
            <a:endCxn id="123" idx="0"/>
          </p:cNvCxnSpPr>
          <p:nvPr/>
        </p:nvCxnSpPr>
        <p:spPr>
          <a:xfrm>
            <a:off x="4217081" y="3362062"/>
            <a:ext cx="5390" cy="1766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04" name="Straight Arrow Connector 103">
            <a:extLst>
              <a:ext uri="{FF2B5EF4-FFF2-40B4-BE49-F238E27FC236}">
                <a16:creationId xmlns:a16="http://schemas.microsoft.com/office/drawing/2014/main" id="{FEDC2891-321B-41AB-BF8E-182E3C36E57D}"/>
              </a:ext>
            </a:extLst>
          </p:cNvPr>
          <p:cNvCxnSpPr>
            <a:cxnSpLocks/>
            <a:stCxn id="92" idx="2"/>
            <a:endCxn id="98" idx="0"/>
          </p:cNvCxnSpPr>
          <p:nvPr/>
        </p:nvCxnSpPr>
        <p:spPr>
          <a:xfrm flipH="1">
            <a:off x="4217081" y="2388565"/>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8B830012-ED73-4DF5-9148-D9BC0A6CAEEE}"/>
              </a:ext>
            </a:extLst>
          </p:cNvPr>
          <p:cNvSpPr/>
          <p:nvPr/>
        </p:nvSpPr>
        <p:spPr>
          <a:xfrm>
            <a:off x="8068423" y="871252"/>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106" name="Straight Connector 105">
            <a:extLst>
              <a:ext uri="{FF2B5EF4-FFF2-40B4-BE49-F238E27FC236}">
                <a16:creationId xmlns:a16="http://schemas.microsoft.com/office/drawing/2014/main" id="{1B4294D4-CDDB-4A06-B01C-17B5A863BC1D}"/>
              </a:ext>
            </a:extLst>
          </p:cNvPr>
          <p:cNvCxnSpPr>
            <a:cxnSpLocks/>
          </p:cNvCxnSpPr>
          <p:nvPr/>
        </p:nvCxnSpPr>
        <p:spPr>
          <a:xfrm>
            <a:off x="6454978" y="850450"/>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12D96210-6ECC-4390-89FB-8BAF5A409B45}"/>
              </a:ext>
            </a:extLst>
          </p:cNvPr>
          <p:cNvCxnSpPr>
            <a:cxnSpLocks/>
          </p:cNvCxnSpPr>
          <p:nvPr/>
        </p:nvCxnSpPr>
        <p:spPr>
          <a:xfrm flipH="1">
            <a:off x="4962924" y="5559880"/>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A02A93EA-AFB1-426B-824A-9375A9486452}"/>
              </a:ext>
            </a:extLst>
          </p:cNvPr>
          <p:cNvCxnSpPr>
            <a:cxnSpLocks/>
          </p:cNvCxnSpPr>
          <p:nvPr/>
        </p:nvCxnSpPr>
        <p:spPr>
          <a:xfrm flipV="1">
            <a:off x="9621462" y="850449"/>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6D6059E1-1209-46B5-8E46-51C1C8A3EF60}"/>
              </a:ext>
            </a:extLst>
          </p:cNvPr>
          <p:cNvCxnSpPr>
            <a:cxnSpLocks/>
          </p:cNvCxnSpPr>
          <p:nvPr/>
        </p:nvCxnSpPr>
        <p:spPr>
          <a:xfrm flipH="1">
            <a:off x="6454980" y="850449"/>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110" name="Rectangle 109">
            <a:extLst>
              <a:ext uri="{FF2B5EF4-FFF2-40B4-BE49-F238E27FC236}">
                <a16:creationId xmlns:a16="http://schemas.microsoft.com/office/drawing/2014/main" id="{724CE8EC-F87A-4E6E-B641-20FE5CCAB9D4}"/>
              </a:ext>
            </a:extLst>
          </p:cNvPr>
          <p:cNvSpPr/>
          <p:nvPr/>
        </p:nvSpPr>
        <p:spPr>
          <a:xfrm>
            <a:off x="2890951" y="850450"/>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11" name="Rectangle 110">
            <a:extLst>
              <a:ext uri="{FF2B5EF4-FFF2-40B4-BE49-F238E27FC236}">
                <a16:creationId xmlns:a16="http://schemas.microsoft.com/office/drawing/2014/main" id="{2337AB2A-A6B8-4E3D-9472-683AF6DA94C9}"/>
              </a:ext>
            </a:extLst>
          </p:cNvPr>
          <p:cNvSpPr/>
          <p:nvPr/>
        </p:nvSpPr>
        <p:spPr>
          <a:xfrm>
            <a:off x="5086552" y="879529"/>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112" name="Connector: Elbow 111">
            <a:extLst>
              <a:ext uri="{FF2B5EF4-FFF2-40B4-BE49-F238E27FC236}">
                <a16:creationId xmlns:a16="http://schemas.microsoft.com/office/drawing/2014/main" id="{34AAC187-808E-45A2-A3A5-650C95068366}"/>
              </a:ext>
            </a:extLst>
          </p:cNvPr>
          <p:cNvCxnSpPr>
            <a:cxnSpLocks/>
            <a:stCxn id="90" idx="2"/>
            <a:endCxn id="93" idx="0"/>
          </p:cNvCxnSpPr>
          <p:nvPr/>
        </p:nvCxnSpPr>
        <p:spPr>
          <a:xfrm rot="5400000">
            <a:off x="6544227" y="1196002"/>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0141AEB7-C094-4CC6-9D88-9C5DBC386D49}"/>
              </a:ext>
            </a:extLst>
          </p:cNvPr>
          <p:cNvSpPr/>
          <p:nvPr/>
        </p:nvSpPr>
        <p:spPr>
          <a:xfrm>
            <a:off x="8010257" y="1818960"/>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114" name="Connector: Elbow 113">
            <a:extLst>
              <a:ext uri="{FF2B5EF4-FFF2-40B4-BE49-F238E27FC236}">
                <a16:creationId xmlns:a16="http://schemas.microsoft.com/office/drawing/2014/main" id="{5541FFF7-1863-4D9A-8911-1AFD5045A20F}"/>
              </a:ext>
            </a:extLst>
          </p:cNvPr>
          <p:cNvCxnSpPr>
            <a:cxnSpLocks/>
            <a:stCxn id="105" idx="2"/>
            <a:endCxn id="113" idx="0"/>
          </p:cNvCxnSpPr>
          <p:nvPr/>
        </p:nvCxnSpPr>
        <p:spPr>
          <a:xfrm rot="16200000" flipH="1">
            <a:off x="8487094" y="1636161"/>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5" name="Connector: Elbow 114">
            <a:extLst>
              <a:ext uri="{FF2B5EF4-FFF2-40B4-BE49-F238E27FC236}">
                <a16:creationId xmlns:a16="http://schemas.microsoft.com/office/drawing/2014/main" id="{626A7D1C-09B4-44D4-99D8-3BE29DEF0512}"/>
              </a:ext>
            </a:extLst>
          </p:cNvPr>
          <p:cNvCxnSpPr>
            <a:cxnSpLocks/>
            <a:stCxn id="111" idx="2"/>
            <a:endCxn id="93" idx="0"/>
          </p:cNvCxnSpPr>
          <p:nvPr/>
        </p:nvCxnSpPr>
        <p:spPr>
          <a:xfrm rot="16200000" flipH="1">
            <a:off x="5797645" y="1352017"/>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6" name="Rectangle 115">
            <a:extLst>
              <a:ext uri="{FF2B5EF4-FFF2-40B4-BE49-F238E27FC236}">
                <a16:creationId xmlns:a16="http://schemas.microsoft.com/office/drawing/2014/main" id="{9FE4BF38-3912-4DB4-BAE1-9D7F4B660B6D}"/>
              </a:ext>
            </a:extLst>
          </p:cNvPr>
          <p:cNvSpPr/>
          <p:nvPr/>
        </p:nvSpPr>
        <p:spPr>
          <a:xfrm>
            <a:off x="6606985" y="2731874"/>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117" name="Connector: Elbow 116">
            <a:extLst>
              <a:ext uri="{FF2B5EF4-FFF2-40B4-BE49-F238E27FC236}">
                <a16:creationId xmlns:a16="http://schemas.microsoft.com/office/drawing/2014/main" id="{CEB23B58-CDE1-46D4-A8AE-1B91CF9A396C}"/>
              </a:ext>
            </a:extLst>
          </p:cNvPr>
          <p:cNvCxnSpPr>
            <a:cxnSpLocks/>
            <a:stCxn id="93" idx="1"/>
            <a:endCxn id="98" idx="3"/>
          </p:cNvCxnSpPr>
          <p:nvPr/>
        </p:nvCxnSpPr>
        <p:spPr>
          <a:xfrm rot="10800000" flipV="1">
            <a:off x="5169445" y="2098569"/>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9979143F-2C4A-4CBB-9461-7EB664B36CD7}"/>
              </a:ext>
            </a:extLst>
          </p:cNvPr>
          <p:cNvCxnSpPr>
            <a:cxnSpLocks/>
            <a:endCxn id="116" idx="1"/>
          </p:cNvCxnSpPr>
          <p:nvPr/>
        </p:nvCxnSpPr>
        <p:spPr>
          <a:xfrm rot="16200000" flipH="1">
            <a:off x="6021338" y="2438089"/>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19" name="Connector: Elbow 118">
            <a:extLst>
              <a:ext uri="{FF2B5EF4-FFF2-40B4-BE49-F238E27FC236}">
                <a16:creationId xmlns:a16="http://schemas.microsoft.com/office/drawing/2014/main" id="{43D1DB48-47BB-423E-A423-3EF6B140C153}"/>
              </a:ext>
            </a:extLst>
          </p:cNvPr>
          <p:cNvCxnSpPr>
            <a:cxnSpLocks/>
            <a:stCxn id="113" idx="2"/>
            <a:endCxn id="99" idx="3"/>
          </p:cNvCxnSpPr>
          <p:nvPr/>
        </p:nvCxnSpPr>
        <p:spPr>
          <a:xfrm rot="16200000" flipH="1">
            <a:off x="9079379" y="1993200"/>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120" name="Connector: Elbow 119">
            <a:extLst>
              <a:ext uri="{FF2B5EF4-FFF2-40B4-BE49-F238E27FC236}">
                <a16:creationId xmlns:a16="http://schemas.microsoft.com/office/drawing/2014/main" id="{411CCC1B-2815-4BD3-8EE6-3E520FDC8BC0}"/>
              </a:ext>
            </a:extLst>
          </p:cNvPr>
          <p:cNvCxnSpPr>
            <a:cxnSpLocks/>
            <a:endCxn id="130" idx="0"/>
          </p:cNvCxnSpPr>
          <p:nvPr/>
        </p:nvCxnSpPr>
        <p:spPr>
          <a:xfrm rot="10800000" flipV="1">
            <a:off x="5550235" y="3247435"/>
            <a:ext cx="1055917" cy="6083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21" name="Rectangle 120">
            <a:extLst>
              <a:ext uri="{FF2B5EF4-FFF2-40B4-BE49-F238E27FC236}">
                <a16:creationId xmlns:a16="http://schemas.microsoft.com/office/drawing/2014/main" id="{20848A3C-06F7-4A39-A01C-78C316925CD9}"/>
              </a:ext>
            </a:extLst>
          </p:cNvPr>
          <p:cNvSpPr/>
          <p:nvPr/>
        </p:nvSpPr>
        <p:spPr>
          <a:xfrm>
            <a:off x="7062237" y="3848394"/>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(LSTM, VAR)</a:t>
            </a:r>
          </a:p>
        </p:txBody>
      </p:sp>
      <p:cxnSp>
        <p:nvCxnSpPr>
          <p:cNvPr id="122" name="Connector: Elbow 121">
            <a:extLst>
              <a:ext uri="{FF2B5EF4-FFF2-40B4-BE49-F238E27FC236}">
                <a16:creationId xmlns:a16="http://schemas.microsoft.com/office/drawing/2014/main" id="{E30D1797-FF8D-45A7-9A21-071632AB29FA}"/>
              </a:ext>
            </a:extLst>
          </p:cNvPr>
          <p:cNvCxnSpPr>
            <a:cxnSpLocks/>
            <a:stCxn id="116" idx="2"/>
            <a:endCxn id="121" idx="0"/>
          </p:cNvCxnSpPr>
          <p:nvPr/>
        </p:nvCxnSpPr>
        <p:spPr>
          <a:xfrm rot="16200000" flipH="1">
            <a:off x="7099835" y="3370694"/>
            <a:ext cx="532794"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23" name="Rectangle 122">
            <a:extLst>
              <a:ext uri="{FF2B5EF4-FFF2-40B4-BE49-F238E27FC236}">
                <a16:creationId xmlns:a16="http://schemas.microsoft.com/office/drawing/2014/main" id="{F32F8829-2A52-4791-BB90-3410DA95107C}"/>
              </a:ext>
            </a:extLst>
          </p:cNvPr>
          <p:cNvSpPr/>
          <p:nvPr/>
        </p:nvSpPr>
        <p:spPr>
          <a:xfrm>
            <a:off x="3592103" y="5128482"/>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124" name="Rectangle 123">
            <a:extLst>
              <a:ext uri="{FF2B5EF4-FFF2-40B4-BE49-F238E27FC236}">
                <a16:creationId xmlns:a16="http://schemas.microsoft.com/office/drawing/2014/main" id="{736AFE91-D379-4D8B-A938-E5BF680AA73F}"/>
              </a:ext>
            </a:extLst>
          </p:cNvPr>
          <p:cNvSpPr/>
          <p:nvPr/>
        </p:nvSpPr>
        <p:spPr>
          <a:xfrm>
            <a:off x="6201849" y="5132573"/>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125" name="Connector: Elbow 124">
            <a:extLst>
              <a:ext uri="{FF2B5EF4-FFF2-40B4-BE49-F238E27FC236}">
                <a16:creationId xmlns:a16="http://schemas.microsoft.com/office/drawing/2014/main" id="{75D10DFE-4793-4C14-B681-0C74AAB3022E}"/>
              </a:ext>
            </a:extLst>
          </p:cNvPr>
          <p:cNvCxnSpPr>
            <a:cxnSpLocks/>
            <a:stCxn id="99" idx="2"/>
            <a:endCxn id="102" idx="3"/>
          </p:cNvCxnSpPr>
          <p:nvPr/>
        </p:nvCxnSpPr>
        <p:spPr>
          <a:xfrm rot="16200000" flipH="1">
            <a:off x="8791322" y="4129382"/>
            <a:ext cx="2084364" cy="518065"/>
          </a:xfrm>
          <a:prstGeom prst="bentConnector4">
            <a:avLst>
              <a:gd name="adj1" fmla="val 77378"/>
              <a:gd name="adj2" fmla="val 15314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6" name="Connector: Elbow 125">
            <a:extLst>
              <a:ext uri="{FF2B5EF4-FFF2-40B4-BE49-F238E27FC236}">
                <a16:creationId xmlns:a16="http://schemas.microsoft.com/office/drawing/2014/main" id="{8BBDA10A-7B83-4587-A8D6-B3BB45EF8398}"/>
              </a:ext>
            </a:extLst>
          </p:cNvPr>
          <p:cNvCxnSpPr>
            <a:cxnSpLocks/>
            <a:stCxn id="93" idx="2"/>
            <a:endCxn id="99" idx="0"/>
          </p:cNvCxnSpPr>
          <p:nvPr/>
        </p:nvCxnSpPr>
        <p:spPr>
          <a:xfrm rot="16200000" flipH="1">
            <a:off x="7728678" y="914087"/>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27" name="Connector: Elbow 126">
            <a:extLst>
              <a:ext uri="{FF2B5EF4-FFF2-40B4-BE49-F238E27FC236}">
                <a16:creationId xmlns:a16="http://schemas.microsoft.com/office/drawing/2014/main" id="{B92F32FE-02CE-493C-BA6F-DDF3968ED27A}"/>
              </a:ext>
            </a:extLst>
          </p:cNvPr>
          <p:cNvCxnSpPr>
            <a:cxnSpLocks/>
            <a:stCxn id="99" idx="2"/>
            <a:endCxn id="124" idx="0"/>
          </p:cNvCxnSpPr>
          <p:nvPr/>
        </p:nvCxnSpPr>
        <p:spPr>
          <a:xfrm rot="5400000">
            <a:off x="7374636" y="2932736"/>
            <a:ext cx="1786341" cy="2613335"/>
          </a:xfrm>
          <a:prstGeom prst="bentConnector3">
            <a:avLst>
              <a:gd name="adj1" fmla="val 90114"/>
            </a:avLst>
          </a:prstGeom>
          <a:ln w="28575">
            <a:tailEnd type="triangle"/>
          </a:ln>
        </p:spPr>
        <p:style>
          <a:lnRef idx="1">
            <a:schemeClr val="dk1"/>
          </a:lnRef>
          <a:fillRef idx="0">
            <a:schemeClr val="dk1"/>
          </a:fillRef>
          <a:effectRef idx="0">
            <a:schemeClr val="dk1"/>
          </a:effectRef>
          <a:fontRef idx="minor">
            <a:schemeClr val="tx1"/>
          </a:fontRef>
        </p:style>
      </p:cxnSp>
      <p:cxnSp>
        <p:nvCxnSpPr>
          <p:cNvPr id="128" name="Connector: Elbow 127">
            <a:extLst>
              <a:ext uri="{FF2B5EF4-FFF2-40B4-BE49-F238E27FC236}">
                <a16:creationId xmlns:a16="http://schemas.microsoft.com/office/drawing/2014/main" id="{4B0E5524-4B06-4AFC-BCBC-65B87BC747B4}"/>
              </a:ext>
            </a:extLst>
          </p:cNvPr>
          <p:cNvCxnSpPr>
            <a:cxnSpLocks/>
          </p:cNvCxnSpPr>
          <p:nvPr/>
        </p:nvCxnSpPr>
        <p:spPr>
          <a:xfrm rot="5400000">
            <a:off x="4862433" y="4742011"/>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29" name="Connector: Elbow 128">
            <a:extLst>
              <a:ext uri="{FF2B5EF4-FFF2-40B4-BE49-F238E27FC236}">
                <a16:creationId xmlns:a16="http://schemas.microsoft.com/office/drawing/2014/main" id="{4A821D50-F1D0-4A50-8A90-EC33862DF877}"/>
              </a:ext>
            </a:extLst>
          </p:cNvPr>
          <p:cNvCxnSpPr>
            <a:cxnSpLocks/>
          </p:cNvCxnSpPr>
          <p:nvPr/>
        </p:nvCxnSpPr>
        <p:spPr>
          <a:xfrm rot="16200000" flipH="1">
            <a:off x="5406584" y="4624774"/>
            <a:ext cx="938917" cy="6516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30" name="Rectangle 129">
            <a:extLst>
              <a:ext uri="{FF2B5EF4-FFF2-40B4-BE49-F238E27FC236}">
                <a16:creationId xmlns:a16="http://schemas.microsoft.com/office/drawing/2014/main" id="{584186C8-2CFF-4244-8283-2FBCB5854D74}"/>
              </a:ext>
            </a:extLst>
          </p:cNvPr>
          <p:cNvSpPr/>
          <p:nvPr/>
        </p:nvSpPr>
        <p:spPr>
          <a:xfrm>
            <a:off x="4970104" y="3855831"/>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131" name="Rectangle 130">
            <a:extLst>
              <a:ext uri="{FF2B5EF4-FFF2-40B4-BE49-F238E27FC236}">
                <a16:creationId xmlns:a16="http://schemas.microsoft.com/office/drawing/2014/main" id="{4F2ACC7E-F86E-463D-860F-907051E7A8AC}"/>
              </a:ext>
            </a:extLst>
          </p:cNvPr>
          <p:cNvSpPr/>
          <p:nvPr/>
        </p:nvSpPr>
        <p:spPr>
          <a:xfrm>
            <a:off x="6198128" y="3848394"/>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TLCC + Granger causality</a:t>
            </a:r>
          </a:p>
        </p:txBody>
      </p:sp>
      <p:cxnSp>
        <p:nvCxnSpPr>
          <p:cNvPr id="132" name="Connector: Elbow 131">
            <a:extLst>
              <a:ext uri="{FF2B5EF4-FFF2-40B4-BE49-F238E27FC236}">
                <a16:creationId xmlns:a16="http://schemas.microsoft.com/office/drawing/2014/main" id="{8535789C-0A51-4B2F-AA8E-5697D8B34EFB}"/>
              </a:ext>
            </a:extLst>
          </p:cNvPr>
          <p:cNvCxnSpPr>
            <a:cxnSpLocks/>
            <a:stCxn id="130" idx="2"/>
            <a:endCxn id="131" idx="2"/>
          </p:cNvCxnSpPr>
          <p:nvPr/>
        </p:nvCxnSpPr>
        <p:spPr>
          <a:xfrm rot="5400000" flipH="1" flipV="1">
            <a:off x="6067041" y="3915313"/>
            <a:ext cx="7437" cy="1041052"/>
          </a:xfrm>
          <a:prstGeom prst="bentConnector3">
            <a:avLst>
              <a:gd name="adj1" fmla="val -1832473"/>
            </a:avLst>
          </a:prstGeom>
          <a:ln w="28575">
            <a:tailEnd type="triangle"/>
          </a:ln>
        </p:spPr>
        <p:style>
          <a:lnRef idx="1">
            <a:schemeClr val="dk1"/>
          </a:lnRef>
          <a:fillRef idx="0">
            <a:schemeClr val="dk1"/>
          </a:fillRef>
          <a:effectRef idx="0">
            <a:schemeClr val="dk1"/>
          </a:effectRef>
          <a:fontRef idx="minor">
            <a:schemeClr val="tx1"/>
          </a:fontRef>
        </p:style>
      </p:cxnSp>
      <p:pic>
        <p:nvPicPr>
          <p:cNvPr id="133" name="Picture 132" descr="Icon&#10;&#10;Description automatically generated">
            <a:extLst>
              <a:ext uri="{FF2B5EF4-FFF2-40B4-BE49-F238E27FC236}">
                <a16:creationId xmlns:a16="http://schemas.microsoft.com/office/drawing/2014/main" id="{92C5C0AE-4950-4042-80C2-D94355E854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4268" y="2918354"/>
            <a:ext cx="241427" cy="241427"/>
          </a:xfrm>
          <a:prstGeom prst="rect">
            <a:avLst/>
          </a:prstGeom>
        </p:spPr>
      </p:pic>
      <p:pic>
        <p:nvPicPr>
          <p:cNvPr id="134" name="Picture 133" descr="Icon&#10;&#10;Description automatically generated">
            <a:extLst>
              <a:ext uri="{FF2B5EF4-FFF2-40B4-BE49-F238E27FC236}">
                <a16:creationId xmlns:a16="http://schemas.microsoft.com/office/drawing/2014/main" id="{CCC6B3F8-DB68-4644-AF27-519027F334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337" y="4002635"/>
            <a:ext cx="241427" cy="241427"/>
          </a:xfrm>
          <a:prstGeom prst="rect">
            <a:avLst/>
          </a:prstGeom>
        </p:spPr>
      </p:pic>
      <p:pic>
        <p:nvPicPr>
          <p:cNvPr id="135" name="Picture 134" descr="Icon&#10;&#10;Description automatically generated">
            <a:extLst>
              <a:ext uri="{FF2B5EF4-FFF2-40B4-BE49-F238E27FC236}">
                <a16:creationId xmlns:a16="http://schemas.microsoft.com/office/drawing/2014/main" id="{DAB8443A-83D5-4934-8B81-9849CAF052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81337" y="5292974"/>
            <a:ext cx="241427" cy="241427"/>
          </a:xfrm>
          <a:prstGeom prst="rect">
            <a:avLst/>
          </a:prstGeom>
        </p:spPr>
      </p:pic>
      <p:pic>
        <p:nvPicPr>
          <p:cNvPr id="136" name="Picture 135" descr="Icon&#10;&#10;Description automatically generated">
            <a:extLst>
              <a:ext uri="{FF2B5EF4-FFF2-40B4-BE49-F238E27FC236}">
                <a16:creationId xmlns:a16="http://schemas.microsoft.com/office/drawing/2014/main" id="{800BB453-8ACD-4A92-B91C-9C78F9D4F5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816239" y="6273353"/>
            <a:ext cx="241427" cy="241427"/>
          </a:xfrm>
          <a:prstGeom prst="rect">
            <a:avLst/>
          </a:prstGeom>
        </p:spPr>
      </p:pic>
      <p:sp>
        <p:nvSpPr>
          <p:cNvPr id="137" name="TextBox 136">
            <a:extLst>
              <a:ext uri="{FF2B5EF4-FFF2-40B4-BE49-F238E27FC236}">
                <a16:creationId xmlns:a16="http://schemas.microsoft.com/office/drawing/2014/main" id="{62DDA6E8-B72F-4A47-908D-AE8E14C0DE69}"/>
              </a:ext>
            </a:extLst>
          </p:cNvPr>
          <p:cNvSpPr txBox="1"/>
          <p:nvPr/>
        </p:nvSpPr>
        <p:spPr>
          <a:xfrm>
            <a:off x="8939884" y="6255566"/>
            <a:ext cx="1621293" cy="276999"/>
          </a:xfrm>
          <a:prstGeom prst="rect">
            <a:avLst/>
          </a:prstGeom>
          <a:noFill/>
        </p:spPr>
        <p:txBody>
          <a:bodyPr wrap="square" rtlCol="0">
            <a:spAutoFit/>
          </a:bodyPr>
          <a:lstStyle/>
          <a:p>
            <a:pPr algn="ctr">
              <a:defRPr/>
            </a:pPr>
            <a:r>
              <a:rPr lang="en-CA" sz="1200" b="1" dirty="0">
                <a:solidFill>
                  <a:prstClr val="black"/>
                </a:solidFill>
                <a:latin typeface="Calibri" panose="020F0502020204030204"/>
              </a:rPr>
              <a:t>= Geospatial Analysis</a:t>
            </a:r>
          </a:p>
        </p:txBody>
      </p:sp>
      <p:sp>
        <p:nvSpPr>
          <p:cNvPr id="138" name="TextBox 137">
            <a:extLst>
              <a:ext uri="{FF2B5EF4-FFF2-40B4-BE49-F238E27FC236}">
                <a16:creationId xmlns:a16="http://schemas.microsoft.com/office/drawing/2014/main" id="{50FDDF49-9EEA-4DB1-B402-AA4290B4DE3F}"/>
              </a:ext>
            </a:extLst>
          </p:cNvPr>
          <p:cNvSpPr txBox="1"/>
          <p:nvPr/>
        </p:nvSpPr>
        <p:spPr>
          <a:xfrm>
            <a:off x="10713199" y="3481445"/>
            <a:ext cx="758358" cy="338554"/>
          </a:xfrm>
          <a:prstGeom prst="rect">
            <a:avLst/>
          </a:prstGeom>
          <a:noFill/>
        </p:spPr>
        <p:txBody>
          <a:bodyPr wrap="square">
            <a:spAutoFit/>
          </a:bodyPr>
          <a:lstStyle/>
          <a:p>
            <a:pPr algn="ctr"/>
            <a:r>
              <a:rPr lang="en-CA" sz="1600" b="1" dirty="0"/>
              <a:t>TIME</a:t>
            </a:r>
            <a:endParaRPr lang="en-CA" sz="1200" b="1" dirty="0"/>
          </a:p>
        </p:txBody>
      </p:sp>
      <p:cxnSp>
        <p:nvCxnSpPr>
          <p:cNvPr id="139" name="Straight Arrow Connector 138">
            <a:extLst>
              <a:ext uri="{FF2B5EF4-FFF2-40B4-BE49-F238E27FC236}">
                <a16:creationId xmlns:a16="http://schemas.microsoft.com/office/drawing/2014/main" id="{0F18D3E1-7943-4CB6-A1B3-0404F84BDC74}"/>
              </a:ext>
            </a:extLst>
          </p:cNvPr>
          <p:cNvCxnSpPr>
            <a:cxnSpLocks/>
          </p:cNvCxnSpPr>
          <p:nvPr/>
        </p:nvCxnSpPr>
        <p:spPr>
          <a:xfrm>
            <a:off x="11098135" y="5081975"/>
            <a:ext cx="0" cy="884784"/>
          </a:xfrm>
          <a:prstGeom prst="straightConnector1">
            <a:avLst/>
          </a:prstGeom>
          <a:ln w="127000">
            <a:solidFill>
              <a:srgbClr val="F2B8BE"/>
            </a:solidFill>
            <a:prstDash val="solid"/>
            <a:tailEnd type="triangle"/>
          </a:ln>
        </p:spPr>
        <p:style>
          <a:lnRef idx="1">
            <a:schemeClr val="dk1"/>
          </a:lnRef>
          <a:fillRef idx="0">
            <a:schemeClr val="dk1"/>
          </a:fillRef>
          <a:effectRef idx="0">
            <a:schemeClr val="dk1"/>
          </a:effectRef>
          <a:fontRef idx="minor">
            <a:schemeClr val="tx1"/>
          </a:fontRef>
        </p:style>
      </p:cxnSp>
      <p:sp>
        <p:nvSpPr>
          <p:cNvPr id="140" name="TextBox 139">
            <a:extLst>
              <a:ext uri="{FF2B5EF4-FFF2-40B4-BE49-F238E27FC236}">
                <a16:creationId xmlns:a16="http://schemas.microsoft.com/office/drawing/2014/main" id="{77C591A9-7D39-4ACB-A06A-43D092D881B5}"/>
              </a:ext>
            </a:extLst>
          </p:cNvPr>
          <p:cNvSpPr txBox="1"/>
          <p:nvPr/>
        </p:nvSpPr>
        <p:spPr>
          <a:xfrm>
            <a:off x="10561177" y="4775777"/>
            <a:ext cx="1068902" cy="338554"/>
          </a:xfrm>
          <a:prstGeom prst="rect">
            <a:avLst/>
          </a:prstGeom>
          <a:noFill/>
        </p:spPr>
        <p:txBody>
          <a:bodyPr wrap="square">
            <a:spAutoFit/>
          </a:bodyPr>
          <a:lstStyle/>
          <a:p>
            <a:pPr algn="ctr"/>
            <a:r>
              <a:rPr lang="en-CA" sz="1600" b="1" dirty="0"/>
              <a:t>RELATION</a:t>
            </a:r>
            <a:endParaRPr lang="en-CA" sz="1200" b="1" dirty="0"/>
          </a:p>
        </p:txBody>
      </p:sp>
      <p:cxnSp>
        <p:nvCxnSpPr>
          <p:cNvPr id="141" name="Straight Arrow Connector 140">
            <a:extLst>
              <a:ext uri="{FF2B5EF4-FFF2-40B4-BE49-F238E27FC236}">
                <a16:creationId xmlns:a16="http://schemas.microsoft.com/office/drawing/2014/main" id="{C9D853D4-2C2D-4E67-834B-B7B6E0FDB854}"/>
              </a:ext>
            </a:extLst>
          </p:cNvPr>
          <p:cNvCxnSpPr>
            <a:cxnSpLocks/>
            <a:stCxn id="142" idx="2"/>
          </p:cNvCxnSpPr>
          <p:nvPr/>
        </p:nvCxnSpPr>
        <p:spPr>
          <a:xfrm flipH="1">
            <a:off x="1362348" y="3039067"/>
            <a:ext cx="862" cy="2927692"/>
          </a:xfrm>
          <a:prstGeom prst="straightConnector1">
            <a:avLst/>
          </a:prstGeom>
          <a:ln w="127000">
            <a:solidFill>
              <a:srgbClr val="E7E6E6"/>
            </a:solidFill>
            <a:prstDash val="solid"/>
            <a:tailEnd type="triangle"/>
          </a:ln>
        </p:spPr>
        <p:style>
          <a:lnRef idx="1">
            <a:schemeClr val="dk1"/>
          </a:lnRef>
          <a:fillRef idx="0">
            <a:schemeClr val="dk1"/>
          </a:fillRef>
          <a:effectRef idx="0">
            <a:schemeClr val="dk1"/>
          </a:effectRef>
          <a:fontRef idx="minor">
            <a:schemeClr val="tx1"/>
          </a:fontRef>
        </p:style>
      </p:cxnSp>
      <p:sp>
        <p:nvSpPr>
          <p:cNvPr id="142" name="TextBox 141">
            <a:extLst>
              <a:ext uri="{FF2B5EF4-FFF2-40B4-BE49-F238E27FC236}">
                <a16:creationId xmlns:a16="http://schemas.microsoft.com/office/drawing/2014/main" id="{01112729-687A-49F1-AE02-AB6993B6DF35}"/>
              </a:ext>
            </a:extLst>
          </p:cNvPr>
          <p:cNvSpPr txBox="1"/>
          <p:nvPr/>
        </p:nvSpPr>
        <p:spPr>
          <a:xfrm>
            <a:off x="984031" y="2700513"/>
            <a:ext cx="758358" cy="338554"/>
          </a:xfrm>
          <a:prstGeom prst="rect">
            <a:avLst/>
          </a:prstGeom>
          <a:noFill/>
        </p:spPr>
        <p:txBody>
          <a:bodyPr wrap="square">
            <a:spAutoFit/>
          </a:bodyPr>
          <a:lstStyle/>
          <a:p>
            <a:pPr algn="ctr"/>
            <a:r>
              <a:rPr lang="en-CA" sz="1600" b="1" dirty="0"/>
              <a:t>SPACE</a:t>
            </a:r>
            <a:endParaRPr lang="en-CA" sz="1200" b="1" dirty="0"/>
          </a:p>
        </p:txBody>
      </p:sp>
    </p:spTree>
    <p:extLst>
      <p:ext uri="{BB962C8B-B14F-4D97-AF65-F5344CB8AC3E}">
        <p14:creationId xmlns:p14="http://schemas.microsoft.com/office/powerpoint/2010/main" val="351255181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a:t>
            </a: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92101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Digital Protest and Physical Protest: Evidence from #JusticeForGeorgeFloyd</a:t>
            </a:r>
          </a:p>
        </p:txBody>
      </p:sp>
    </p:spTree>
    <p:extLst>
      <p:ext uri="{BB962C8B-B14F-4D97-AF65-F5344CB8AC3E}">
        <p14:creationId xmlns:p14="http://schemas.microsoft.com/office/powerpoint/2010/main" val="108936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
        <p:nvSpPr>
          <p:cNvPr id="2" name="Rectangle 1">
            <a:extLst>
              <a:ext uri="{FF2B5EF4-FFF2-40B4-BE49-F238E27FC236}">
                <a16:creationId xmlns:a16="http://schemas.microsoft.com/office/drawing/2014/main" id="{8908639F-8480-4C8D-9151-7FC214B3BC5A}"/>
              </a:ext>
            </a:extLst>
          </p:cNvPr>
          <p:cNvSpPr/>
          <p:nvPr/>
        </p:nvSpPr>
        <p:spPr>
          <a:xfrm>
            <a:off x="1006845" y="5503751"/>
            <a:ext cx="1639465" cy="466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823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CEB203-7778-472F-B625-FD34A22DA59A}"/>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is this true in space as well?</a:t>
            </a:r>
          </a:p>
        </p:txBody>
      </p:sp>
    </p:spTree>
    <p:extLst>
      <p:ext uri="{BB962C8B-B14F-4D97-AF65-F5344CB8AC3E}">
        <p14:creationId xmlns:p14="http://schemas.microsoft.com/office/powerpoint/2010/main" val="254953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2DF04-2277-4E9C-83EB-453FDCF58E2F}"/>
              </a:ext>
            </a:extLst>
          </p:cNvPr>
          <p:cNvPicPr>
            <a:picLocks noChangeAspect="1"/>
          </p:cNvPicPr>
          <p:nvPr/>
        </p:nvPicPr>
        <p:blipFill>
          <a:blip r:embed="rId3"/>
          <a:stretch>
            <a:fillRect/>
          </a:stretch>
        </p:blipFill>
        <p:spPr>
          <a:xfrm>
            <a:off x="200918" y="0"/>
            <a:ext cx="6957772" cy="6858000"/>
          </a:xfrm>
          <a:prstGeom prst="rect">
            <a:avLst/>
          </a:prstGeom>
        </p:spPr>
      </p:pic>
      <p:sp>
        <p:nvSpPr>
          <p:cNvPr id="5" name="Title 1">
            <a:extLst>
              <a:ext uri="{FF2B5EF4-FFF2-40B4-BE49-F238E27FC236}">
                <a16:creationId xmlns:a16="http://schemas.microsoft.com/office/drawing/2014/main" id="{35A90A5C-D5E4-42A8-8857-7A70439A4430}"/>
              </a:ext>
            </a:extLst>
          </p:cNvPr>
          <p:cNvSpPr>
            <a:spLocks noGrp="1"/>
          </p:cNvSpPr>
          <p:nvPr>
            <p:ph type="title"/>
          </p:nvPr>
        </p:nvSpPr>
        <p:spPr>
          <a:xfrm>
            <a:off x="7478702" y="2466428"/>
            <a:ext cx="4396387" cy="1072471"/>
          </a:xfrm>
        </p:spPr>
        <p:txBody>
          <a:bodyPr>
            <a:noAutofit/>
          </a:bodyPr>
          <a:lstStyle/>
          <a:p>
            <a:r>
              <a:rPr lang="en-CA" sz="2800" dirty="0">
                <a:latin typeface="Arial" panose="020B0604020202020204" pitchFamily="34" charset="0"/>
                <a:cs typeface="Arial" panose="020B0604020202020204" pitchFamily="34" charset="0"/>
              </a:rPr>
              <a:t>Median Pearson r = 0.74</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Median r2 = 0.55</a:t>
            </a:r>
          </a:p>
        </p:txBody>
      </p:sp>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317733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 scatter chart&#10;&#10;Description automatically generated">
            <a:extLst>
              <a:ext uri="{FF2B5EF4-FFF2-40B4-BE49-F238E27FC236}">
                <a16:creationId xmlns:a16="http://schemas.microsoft.com/office/drawing/2014/main" id="{5C80B5CA-73BF-4BF9-9EE0-BF7A35AD21B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4306" y="1060880"/>
            <a:ext cx="11503387" cy="4736240"/>
          </a:xfrm>
          <a:prstGeom prst="rect">
            <a:avLst/>
          </a:prstGeom>
        </p:spPr>
      </p:pic>
    </p:spTree>
    <p:extLst>
      <p:ext uri="{BB962C8B-B14F-4D97-AF65-F5344CB8AC3E}">
        <p14:creationId xmlns:p14="http://schemas.microsoft.com/office/powerpoint/2010/main" val="41775018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10">
            <a:extLst>
              <a:ext uri="{FF2B5EF4-FFF2-40B4-BE49-F238E27FC236}">
                <a16:creationId xmlns:a16="http://schemas.microsoft.com/office/drawing/2014/main" id="{99ED5833-B85B-4103-8A3B-CAB0308E6C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a:extLst>
              <a:ext uri="{FF2B5EF4-FFF2-40B4-BE49-F238E27FC236}">
                <a16:creationId xmlns:a16="http://schemas.microsoft.com/office/drawing/2014/main" id="{05D5A66A-264E-4D65-B022-9D692953210F}"/>
              </a:ext>
            </a:extLst>
          </p:cNvPr>
          <p:cNvSpPr txBox="1">
            <a:spLocks/>
          </p:cNvSpPr>
          <p:nvPr/>
        </p:nvSpPr>
        <p:spPr>
          <a:xfrm>
            <a:off x="4105716" y="379679"/>
            <a:ext cx="4091317"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County Level</a:t>
            </a:r>
          </a:p>
        </p:txBody>
      </p:sp>
      <p:pic>
        <p:nvPicPr>
          <p:cNvPr id="16" name="Picture 15" descr="Chart, histogram&#10;&#10;Description automatically generated">
            <a:extLst>
              <a:ext uri="{FF2B5EF4-FFF2-40B4-BE49-F238E27FC236}">
                <a16:creationId xmlns:a16="http://schemas.microsoft.com/office/drawing/2014/main" id="{B50F4F83-09A9-4637-9771-25D5A3EA73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620" y="1794509"/>
            <a:ext cx="6093619" cy="4874895"/>
          </a:xfrm>
          <a:prstGeom prst="rect">
            <a:avLst/>
          </a:prstGeom>
        </p:spPr>
      </p:pic>
      <p:pic>
        <p:nvPicPr>
          <p:cNvPr id="18" name="Picture 17" descr="Chart, line chart, histogram&#10;&#10;Description automatically generated">
            <a:extLst>
              <a:ext uri="{FF2B5EF4-FFF2-40B4-BE49-F238E27FC236}">
                <a16:creationId xmlns:a16="http://schemas.microsoft.com/office/drawing/2014/main" id="{97E863C0-896A-4A87-B065-4989E5DD36F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1794510"/>
            <a:ext cx="6093619" cy="4874895"/>
          </a:xfrm>
          <a:prstGeom prst="rect">
            <a:avLst/>
          </a:prstGeom>
        </p:spPr>
      </p:pic>
    </p:spTree>
    <p:extLst>
      <p:ext uri="{BB962C8B-B14F-4D97-AF65-F5344CB8AC3E}">
        <p14:creationId xmlns:p14="http://schemas.microsoft.com/office/powerpoint/2010/main" val="2285555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E62F1710-12F6-4701-B118-CEDECAB8DC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0266" y="137160"/>
            <a:ext cx="8974623" cy="6720840"/>
          </a:xfrm>
          <a:prstGeom prst="rect">
            <a:avLst/>
          </a:prstGeom>
        </p:spPr>
      </p:pic>
    </p:spTree>
    <p:extLst>
      <p:ext uri="{BB962C8B-B14F-4D97-AF65-F5344CB8AC3E}">
        <p14:creationId xmlns:p14="http://schemas.microsoft.com/office/powerpoint/2010/main" val="317801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what happens first?</a:t>
            </a:r>
          </a:p>
        </p:txBody>
      </p:sp>
    </p:spTree>
    <p:extLst>
      <p:ext uri="{BB962C8B-B14F-4D97-AF65-F5344CB8AC3E}">
        <p14:creationId xmlns:p14="http://schemas.microsoft.com/office/powerpoint/2010/main" val="384641018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Lagged Regressions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Directionality between </a:t>
            </a:r>
            <a:r>
              <a:rPr lang="en-CA" sz="2800" dirty="0" err="1">
                <a:latin typeface="Arial" panose="020B0604020202020204" pitchFamily="34" charset="0"/>
                <a:cs typeface="Arial" panose="020B0604020202020204" pitchFamily="34" charset="0"/>
              </a:rPr>
              <a:t>xt</a:t>
            </a:r>
            <a:r>
              <a:rPr lang="en-CA" sz="2800" dirty="0">
                <a:latin typeface="Arial" panose="020B0604020202020204" pitchFamily="34" charset="0"/>
                <a:cs typeface="Arial" panose="020B0604020202020204" pitchFamily="34" charset="0"/>
              </a:rPr>
              <a:t> and </a:t>
            </a:r>
            <a:r>
              <a:rPr lang="en-CA" sz="2800" dirty="0" err="1">
                <a:latin typeface="Arial" panose="020B0604020202020204" pitchFamily="34" charset="0"/>
                <a:cs typeface="Arial" panose="020B0604020202020204" pitchFamily="34" charset="0"/>
              </a:rPr>
              <a:t>yt</a:t>
            </a:r>
            <a:endParaRPr lang="en-CA" sz="2800" dirty="0">
              <a:latin typeface="Arial" panose="020B0604020202020204" pitchFamily="34" charset="0"/>
              <a:cs typeface="Arial" panose="020B0604020202020204" pitchFamily="34" charset="0"/>
            </a:endParaRP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In short: fit power regression model </a:t>
            </a:r>
            <a:r>
              <a:rPr lang="en-CA" sz="2800" i="1" dirty="0">
                <a:latin typeface="Arial" panose="020B0604020202020204" pitchFamily="34" charset="0"/>
                <a:cs typeface="Arial" panose="020B0604020202020204" pitchFamily="34" charset="0"/>
              </a:rPr>
              <a:t>n</a:t>
            </a:r>
            <a:r>
              <a:rPr lang="en-CA" sz="2800" dirty="0">
                <a:latin typeface="Arial" panose="020B0604020202020204" pitchFamily="34" charset="0"/>
                <a:cs typeface="Arial" panose="020B0604020202020204" pitchFamily="34" charset="0"/>
              </a:rPr>
              <a:t> times using </a:t>
            </a:r>
            <a:r>
              <a:rPr lang="en-CA" sz="2800" dirty="0" err="1">
                <a:latin typeface="Arial" panose="020B0604020202020204" pitchFamily="34" charset="0"/>
                <a:cs typeface="Arial" panose="020B0604020202020204" pitchFamily="34" charset="0"/>
              </a:rPr>
              <a:t>yt</a:t>
            </a:r>
            <a:r>
              <a:rPr lang="en-CA" sz="2800" dirty="0">
                <a:latin typeface="Arial" panose="020B0604020202020204" pitchFamily="34" charset="0"/>
                <a:cs typeface="Arial" panose="020B0604020202020204" pitchFamily="34" charset="0"/>
              </a:rPr>
              <a:t> data and x(</a:t>
            </a:r>
            <a:r>
              <a:rPr lang="en-CA" sz="2800" i="1" dirty="0">
                <a:latin typeface="Arial" panose="020B0604020202020204" pitchFamily="34" charset="0"/>
                <a:cs typeface="Arial" panose="020B0604020202020204" pitchFamily="34" charset="0"/>
              </a:rPr>
              <a:t>t +- n)</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i="1" dirty="0">
                <a:latin typeface="Arial" panose="020B0604020202020204" pitchFamily="34" charset="0"/>
                <a:cs typeface="Arial" panose="020B0604020202020204" pitchFamily="34" charset="0"/>
              </a:rPr>
              <a:t>t </a:t>
            </a:r>
            <a:r>
              <a:rPr lang="en-CA" sz="2800" dirty="0">
                <a:latin typeface="Arial" panose="020B0604020202020204" pitchFamily="34" charset="0"/>
                <a:cs typeface="Arial" panose="020B0604020202020204" pitchFamily="34" charset="0"/>
              </a:rPr>
              <a:t>= current day</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 = maximum number of time lags</a:t>
            </a:r>
          </a:p>
        </p:txBody>
      </p:sp>
    </p:spTree>
    <p:extLst>
      <p:ext uri="{BB962C8B-B14F-4D97-AF65-F5344CB8AC3E}">
        <p14:creationId xmlns:p14="http://schemas.microsoft.com/office/powerpoint/2010/main" val="24765245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National Level</a:t>
            </a:r>
          </a:p>
        </p:txBody>
      </p:sp>
    </p:spTree>
    <p:extLst>
      <p:ext uri="{BB962C8B-B14F-4D97-AF65-F5344CB8AC3E}">
        <p14:creationId xmlns:p14="http://schemas.microsoft.com/office/powerpoint/2010/main" val="16650521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days </a:t>
            </a:r>
            <a:r>
              <a:rPr lang="en-CA" sz="2800" dirty="0">
                <a:latin typeface="Arial" panose="020B0604020202020204" pitchFamily="34" charset="0"/>
                <a:cs typeface="Arial" panose="020B0604020202020204" pitchFamily="34" charset="0"/>
              </a:rPr>
              <a:t>for </a:t>
            </a:r>
            <a:r>
              <a:rPr lang="en-CA" sz="2800" b="1" dirty="0">
                <a:latin typeface="Arial" panose="020B0604020202020204" pitchFamily="34" charset="0"/>
                <a:cs typeface="Arial" panose="020B0604020202020204" pitchFamily="34" charset="0"/>
              </a:rPr>
              <a:t>41 </a:t>
            </a:r>
            <a:r>
              <a:rPr lang="en-CA" sz="2800" dirty="0">
                <a:latin typeface="Arial" panose="020B0604020202020204" pitchFamily="34" charset="0"/>
                <a:cs typeface="Arial" panose="020B0604020202020204" pitchFamily="34" charset="0"/>
              </a:rPr>
              <a:t>out of 51 states</a:t>
            </a: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pic>
        <p:nvPicPr>
          <p:cNvPr id="7" name="Picture 6" descr="Chart, bar chart&#10;&#10;Description automatically generated">
            <a:extLst>
              <a:ext uri="{FF2B5EF4-FFF2-40B4-BE49-F238E27FC236}">
                <a16:creationId xmlns:a16="http://schemas.microsoft.com/office/drawing/2014/main" id="{B9625F66-EB99-4305-B478-D3D2C0C52789}"/>
              </a:ext>
            </a:extLst>
          </p:cNvPr>
          <p:cNvPicPr>
            <a:picLocks noChangeAspect="1"/>
          </p:cNvPicPr>
          <p:nvPr/>
        </p:nvPicPr>
        <p:blipFill rotWithShape="1">
          <a:blip r:embed="rId3">
            <a:extLst>
              <a:ext uri="{28A0092B-C50C-407E-A947-70E740481C1C}">
                <a14:useLocalDpi xmlns:a14="http://schemas.microsoft.com/office/drawing/2010/main" val="0"/>
              </a:ext>
            </a:extLst>
          </a:blip>
          <a:srcRect l="4334" r="7667"/>
          <a:stretch/>
        </p:blipFill>
        <p:spPr>
          <a:xfrm>
            <a:off x="194310" y="714370"/>
            <a:ext cx="8831267" cy="5017775"/>
          </a:xfrm>
          <a:prstGeom prst="rect">
            <a:avLst/>
          </a:prstGeom>
        </p:spPr>
      </p:pic>
    </p:spTree>
    <p:extLst>
      <p:ext uri="{BB962C8B-B14F-4D97-AF65-F5344CB8AC3E}">
        <p14:creationId xmlns:p14="http://schemas.microsoft.com/office/powerpoint/2010/main" val="22196700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8669655" y="2659413"/>
            <a:ext cx="3430247" cy="2160073"/>
          </a:xfrm>
        </p:spPr>
        <p:txBody>
          <a:bodyPr>
            <a:noAutofit/>
          </a:bodyPr>
          <a:lstStyle/>
          <a:p>
            <a:r>
              <a:rPr lang="en-CA" sz="2800" dirty="0">
                <a:latin typeface="Arial" panose="020B0604020202020204" pitchFamily="34" charset="0"/>
                <a:cs typeface="Arial" panose="020B0604020202020204" pitchFamily="34" charset="0"/>
              </a:rPr>
              <a:t>Granger Causality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Granger-cause physical protests in </a:t>
            </a:r>
            <a:r>
              <a:rPr lang="en-CA" sz="2800" b="1" dirty="0">
                <a:latin typeface="Arial" panose="020B0604020202020204" pitchFamily="34" charset="0"/>
                <a:cs typeface="Arial" panose="020B0604020202020204" pitchFamily="34" charset="0"/>
              </a:rPr>
              <a:t>49 </a:t>
            </a:r>
            <a:r>
              <a:rPr lang="en-CA" sz="2800" dirty="0">
                <a:latin typeface="Arial" panose="020B0604020202020204" pitchFamily="34" charset="0"/>
                <a:cs typeface="Arial" panose="020B0604020202020204" pitchFamily="34" charset="0"/>
              </a:rPr>
              <a:t>out of 51 states</a:t>
            </a: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pic>
        <p:nvPicPr>
          <p:cNvPr id="3" name="Picture 2">
            <a:extLst>
              <a:ext uri="{FF2B5EF4-FFF2-40B4-BE49-F238E27FC236}">
                <a16:creationId xmlns:a16="http://schemas.microsoft.com/office/drawing/2014/main" id="{E7417FF3-546D-45F6-8C32-24B0169572ED}"/>
              </a:ext>
            </a:extLst>
          </p:cNvPr>
          <p:cNvPicPr>
            <a:picLocks noChangeAspect="1"/>
          </p:cNvPicPr>
          <p:nvPr/>
        </p:nvPicPr>
        <p:blipFill rotWithShape="1">
          <a:blip r:embed="rId3">
            <a:extLst>
              <a:ext uri="{28A0092B-C50C-407E-A947-70E740481C1C}">
                <a14:useLocalDpi xmlns:a14="http://schemas.microsoft.com/office/drawing/2010/main" val="0"/>
              </a:ext>
            </a:extLst>
          </a:blip>
          <a:srcRect l="6021" r="7604"/>
          <a:stretch/>
        </p:blipFill>
        <p:spPr>
          <a:xfrm>
            <a:off x="480060" y="830509"/>
            <a:ext cx="7898130" cy="4572009"/>
          </a:xfrm>
          <a:prstGeom prst="rect">
            <a:avLst/>
          </a:prstGeom>
        </p:spPr>
      </p:pic>
    </p:spTree>
    <p:extLst>
      <p:ext uri="{BB962C8B-B14F-4D97-AF65-F5344CB8AC3E}">
        <p14:creationId xmlns:p14="http://schemas.microsoft.com/office/powerpoint/2010/main" val="31340730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584775"/>
          </a:xfrm>
          <a:prstGeom prst="rect">
            <a:avLst/>
          </a:prstGeom>
          <a:noFill/>
        </p:spPr>
        <p:txBody>
          <a:bodyPr wrap="square" rtlCol="0">
            <a:spAutoFit/>
          </a:bodyPr>
          <a:lstStyle/>
          <a:p>
            <a:pPr algn="ctr"/>
            <a:r>
              <a:rPr lang="en-CA" sz="3200" dirty="0">
                <a:solidFill>
                  <a:srgbClr val="FF0000"/>
                </a:solidFill>
                <a:latin typeface="Arial" panose="020B0604020202020204" pitchFamily="34" charset="0"/>
                <a:cs typeface="Arial" panose="020B0604020202020204" pitchFamily="34" charset="0"/>
              </a:rPr>
              <a:t>?</a:t>
            </a:r>
            <a:endParaRPr lang="en-CA"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5737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Next Steps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LSTM + VAR model to predict physical protests</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Need help on this</a:t>
            </a:r>
          </a:p>
        </p:txBody>
      </p:sp>
    </p:spTree>
    <p:extLst>
      <p:ext uri="{BB962C8B-B14F-4D97-AF65-F5344CB8AC3E}">
        <p14:creationId xmlns:p14="http://schemas.microsoft.com/office/powerpoint/2010/main" val="2612461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357925"/>
            <a:ext cx="11097409" cy="2142150"/>
          </a:xfrm>
        </p:spPr>
        <p:txBody>
          <a:bodyPr>
            <a:normAutofit/>
          </a:bodyPr>
          <a:lstStyle/>
          <a:p>
            <a:pPr algn="ctr"/>
            <a:r>
              <a:rPr lang="en-CA" sz="4000" b="1" dirty="0">
                <a:latin typeface="Arial" panose="020B0604020202020204" pitchFamily="34" charset="0"/>
                <a:cs typeface="Arial" panose="020B0604020202020204" pitchFamily="34" charset="0"/>
              </a:rPr>
              <a:t>Digital Protest, Physical Protest and Legislative Responses: Evidence from #JusticeForGeorgeFloyd</a:t>
            </a:r>
          </a:p>
        </p:txBody>
      </p:sp>
    </p:spTree>
    <p:extLst>
      <p:ext uri="{BB962C8B-B14F-4D97-AF65-F5344CB8AC3E}">
        <p14:creationId xmlns:p14="http://schemas.microsoft.com/office/powerpoint/2010/main" val="323287622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with medium confidence">
            <a:extLst>
              <a:ext uri="{FF2B5EF4-FFF2-40B4-BE49-F238E27FC236}">
                <a16:creationId xmlns:a16="http://schemas.microsoft.com/office/drawing/2014/main" id="{12B13237-8C8B-4FB5-B7A8-5062235F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0"/>
            <a:ext cx="11658600" cy="6858000"/>
          </a:xfrm>
          <a:prstGeom prst="rect">
            <a:avLst/>
          </a:prstGeom>
        </p:spPr>
      </p:pic>
    </p:spTree>
    <p:extLst>
      <p:ext uri="{BB962C8B-B14F-4D97-AF65-F5344CB8AC3E}">
        <p14:creationId xmlns:p14="http://schemas.microsoft.com/office/powerpoint/2010/main" val="4137948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B79ADD6-55B8-4DCD-BDE6-BA9AC342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5" y="2105067"/>
            <a:ext cx="11327130" cy="4648398"/>
          </a:xfrm>
          <a:prstGeom prst="rect">
            <a:avLst/>
          </a:prstGeom>
        </p:spPr>
      </p:pic>
      <p:sp>
        <p:nvSpPr>
          <p:cNvPr id="5" name="Title 1">
            <a:extLst>
              <a:ext uri="{FF2B5EF4-FFF2-40B4-BE49-F238E27FC236}">
                <a16:creationId xmlns:a16="http://schemas.microsoft.com/office/drawing/2014/main" id="{FF75B708-BC70-4A86-8E86-EB32F4B3B458}"/>
              </a:ext>
            </a:extLst>
          </p:cNvPr>
          <p:cNvSpPr>
            <a:spLocks noGrp="1"/>
          </p:cNvSpPr>
          <p:nvPr>
            <p:ph type="title"/>
          </p:nvPr>
        </p:nvSpPr>
        <p:spPr>
          <a:xfrm>
            <a:off x="4306024" y="230649"/>
            <a:ext cx="3206571" cy="678146"/>
          </a:xfrm>
        </p:spPr>
        <p:txBody>
          <a:bodyPr>
            <a:noAutofit/>
          </a:bodyPr>
          <a:lstStyle/>
          <a:p>
            <a:r>
              <a:rPr lang="en-CA" sz="2800" b="1" dirty="0">
                <a:latin typeface="Arial" panose="020B0604020202020204" pitchFamily="34" charset="0"/>
                <a:cs typeface="Arial" panose="020B0604020202020204" pitchFamily="34" charset="0"/>
              </a:rPr>
              <a:t>Optimal time lags</a:t>
            </a:r>
          </a:p>
        </p:txBody>
      </p:sp>
      <p:sp>
        <p:nvSpPr>
          <p:cNvPr id="7" name="Title 1">
            <a:extLst>
              <a:ext uri="{FF2B5EF4-FFF2-40B4-BE49-F238E27FC236}">
                <a16:creationId xmlns:a16="http://schemas.microsoft.com/office/drawing/2014/main" id="{C62BA0D5-CC10-4CD6-B72B-35227B01DEAB}"/>
              </a:ext>
            </a:extLst>
          </p:cNvPr>
          <p:cNvSpPr txBox="1">
            <a:spLocks/>
          </p:cNvSpPr>
          <p:nvPr/>
        </p:nvSpPr>
        <p:spPr>
          <a:xfrm>
            <a:off x="432435" y="1209793"/>
            <a:ext cx="5909310" cy="8952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Tweets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236</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A2091BA-5803-448D-8014-70689539C8B0}"/>
              </a:ext>
            </a:extLst>
          </p:cNvPr>
          <p:cNvSpPr txBox="1">
            <a:spLocks/>
          </p:cNvSpPr>
          <p:nvPr/>
        </p:nvSpPr>
        <p:spPr>
          <a:xfrm>
            <a:off x="6186986" y="1342113"/>
            <a:ext cx="6260284" cy="552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Physical Protests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235</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488189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p:spPr>
        <p:txBody>
          <a:bodyPr wrap="square">
            <a:spAutoFit/>
          </a:bodyPr>
          <a:lstStyle/>
          <a:p>
            <a:pPr algn="ctr"/>
            <a:r>
              <a:rPr lang="en-CA" sz="1800" dirty="0">
                <a:solidFill>
                  <a:schemeClr val="tx1"/>
                </a:solidFill>
                <a:latin typeface="Arial" panose="020B0604020202020204" pitchFamily="34" charset="0"/>
                <a:cs typeface="Arial" panose="020B0604020202020204" pitchFamily="34" charset="0"/>
              </a:rPr>
              <a:t>(i.e. political discourse, physical </a:t>
            </a:r>
            <a:r>
              <a:rPr lang="en-CA" dirty="0">
                <a:latin typeface="Arial" panose="020B0604020202020204" pitchFamily="34" charset="0"/>
                <a:cs typeface="Arial" panose="020B0604020202020204" pitchFamily="34" charset="0"/>
              </a:rPr>
              <a:t>protest, </a:t>
            </a:r>
            <a:r>
              <a:rPr lang="en-CA" sz="1800" dirty="0">
                <a:solidFill>
                  <a:schemeClr val="tx1"/>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Theoretical Level</a:t>
            </a:r>
            <a:endParaRPr lang="en-CA" sz="3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767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Next Steps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Lagged Regressions for physical protest, tweets, legislative responses by </a:t>
            </a:r>
            <a:r>
              <a:rPr lang="en-CA" sz="2800" b="1" dirty="0">
                <a:latin typeface="Arial" panose="020B0604020202020204" pitchFamily="34" charset="0"/>
                <a:cs typeface="Arial" panose="020B0604020202020204" pitchFamily="34" charset="0"/>
              </a:rPr>
              <a:t>state</a:t>
            </a:r>
          </a:p>
          <a:p>
            <a:pPr marL="457200" indent="-457200">
              <a:buFontTx/>
              <a:buChar char="-"/>
            </a:pPr>
            <a:endParaRPr lang="en-CA" sz="2800" b="1"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Granger Causality analysis</a:t>
            </a:r>
          </a:p>
        </p:txBody>
      </p:sp>
    </p:spTree>
    <p:extLst>
      <p:ext uri="{BB962C8B-B14F-4D97-AF65-F5344CB8AC3E}">
        <p14:creationId xmlns:p14="http://schemas.microsoft.com/office/powerpoint/2010/main" val="3222329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2892764"/>
            <a:ext cx="10515600" cy="1072471"/>
          </a:xfrm>
        </p:spPr>
        <p:txBody>
          <a:bodyPr>
            <a:normAutofit fontScale="90000"/>
          </a:bodyPr>
          <a:lstStyle/>
          <a:p>
            <a:r>
              <a:rPr lang="en-CA" sz="4000" b="1" dirty="0">
                <a:latin typeface="Arial" panose="020B0604020202020204" pitchFamily="34" charset="0"/>
                <a:cs typeface="Arial" panose="020B0604020202020204" pitchFamily="34" charset="0"/>
              </a:rPr>
              <a:t>Problem: how to avoid unethical side effects?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31962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lnSpcReduction="1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61184752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000" dirty="0">
                <a:solidFill>
                  <a:schemeClr val="bg2">
                    <a:lumMod val="25000"/>
                  </a:schemeClr>
                </a:solidFill>
                <a:latin typeface="Arial" panose="020B0604020202020204" pitchFamily="34" charset="0"/>
                <a:cs typeface="Arial" panose="020B0604020202020204" pitchFamily="34" charset="0"/>
              </a:rPr>
              <a:t>Built predictive model to forecast the number AND location of physical protests based on tweet volume</a:t>
            </a:r>
          </a:p>
          <a:p>
            <a:pPr lvl="1"/>
            <a:r>
              <a:rPr lang="en-CA" sz="3600"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sz="3600" dirty="0">
                <a:solidFill>
                  <a:schemeClr val="bg2">
                    <a:lumMod val="25000"/>
                  </a:schemeClr>
                </a:solidFill>
                <a:latin typeface="Arial" panose="020B0604020202020204" pitchFamily="34" charset="0"/>
                <a:cs typeface="Arial" panose="020B0604020202020204" pitchFamily="34" charset="0"/>
              </a:rPr>
              <a:t>Granger Causality</a:t>
            </a:r>
          </a:p>
          <a:p>
            <a:r>
              <a:rPr lang="en-CA" sz="4000" dirty="0">
                <a:solidFill>
                  <a:schemeClr val="bg2">
                    <a:lumMod val="25000"/>
                  </a:schemeClr>
                </a:solidFill>
                <a:latin typeface="Arial" panose="020B0604020202020204" pitchFamily="34" charset="0"/>
                <a:cs typeface="Arial" panose="020B0604020202020204" pitchFamily="34" charset="0"/>
              </a:rPr>
              <a:t>Can these findings be generalized to other social movements around the world?</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Additional Findings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a:ln>
            <a:noFill/>
          </a:ln>
        </p:spPr>
        <p:txBody>
          <a:bodyPr wrap="square">
            <a:spAutoFit/>
          </a:bodyPr>
          <a:lstStyle/>
          <a:p>
            <a:pPr algn="ctr"/>
            <a:r>
              <a:rPr lang="en-CA" sz="1800" dirty="0">
                <a:solidFill>
                  <a:schemeClr val="bg2">
                    <a:lumMod val="75000"/>
                  </a:schemeClr>
                </a:solidFill>
                <a:latin typeface="Arial" panose="020B0604020202020204" pitchFamily="34" charset="0"/>
                <a:cs typeface="Arial" panose="020B0604020202020204" pitchFamily="34" charset="0"/>
              </a:rPr>
              <a:t>(i.e. political discourse, physical </a:t>
            </a:r>
            <a:r>
              <a:rPr lang="en-CA" dirty="0">
                <a:solidFill>
                  <a:schemeClr val="bg2">
                    <a:lumMod val="75000"/>
                  </a:schemeClr>
                </a:solidFill>
                <a:latin typeface="Arial" panose="020B0604020202020204" pitchFamily="34" charset="0"/>
                <a:cs typeface="Arial" panose="020B0604020202020204" pitchFamily="34" charset="0"/>
              </a:rPr>
              <a:t>protest, </a:t>
            </a:r>
            <a:r>
              <a:rPr lang="en-CA" sz="1800" dirty="0">
                <a:solidFill>
                  <a:schemeClr val="bg2">
                    <a:lumMod val="75000"/>
                  </a:schemeClr>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a:ln>
            <a:noFill/>
          </a:ln>
        </p:spPr>
        <p:txBody>
          <a:bodyPr wrap="square">
            <a:spAutoFit/>
          </a:bodyPr>
          <a:lstStyle/>
          <a:p>
            <a:pPr algn="ctr"/>
            <a:r>
              <a:rPr lang="en-CA" sz="3200" b="1" dirty="0">
                <a:solidFill>
                  <a:schemeClr val="bg2">
                    <a:lumMod val="75000"/>
                  </a:schemeClr>
                </a:solidFill>
                <a:latin typeface="Arial" panose="020B0604020202020204" pitchFamily="34" charset="0"/>
                <a:cs typeface="Arial" panose="020B0604020202020204" pitchFamily="34" charset="0"/>
              </a:rPr>
              <a:t>Theoretical Level</a:t>
            </a:r>
          </a:p>
        </p:txBody>
      </p:sp>
      <p:sp>
        <p:nvSpPr>
          <p:cNvPr id="25" name="TextBox 24">
            <a:extLst>
              <a:ext uri="{FF2B5EF4-FFF2-40B4-BE49-F238E27FC236}">
                <a16:creationId xmlns:a16="http://schemas.microsoft.com/office/drawing/2014/main" id="{18BFA8F7-1AB9-47B1-AFBE-152EEDB2127B}"/>
              </a:ext>
            </a:extLst>
          </p:cNvPr>
          <p:cNvSpPr txBox="1"/>
          <p:nvPr/>
        </p:nvSpPr>
        <p:spPr>
          <a:xfrm>
            <a:off x="2185501" y="6126212"/>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But… Empirical Evidence?</a:t>
            </a:r>
            <a:endParaRPr lang="en-CA" sz="3200" b="1" dirty="0">
              <a:solidFill>
                <a:schemeClr val="tx1"/>
              </a:solidFill>
              <a:latin typeface="Arial" panose="020B0604020202020204" pitchFamily="34" charset="0"/>
              <a:cs typeface="Arial" panose="020B0604020202020204" pitchFamily="34" charset="0"/>
            </a:endParaRPr>
          </a:p>
        </p:txBody>
      </p:sp>
      <p:pic>
        <p:nvPicPr>
          <p:cNvPr id="9" name="Picture 8" descr="A picture containing ax, vector graphics, tool&#10;&#10;Description automatically generated">
            <a:extLst>
              <a:ext uri="{FF2B5EF4-FFF2-40B4-BE49-F238E27FC236}">
                <a16:creationId xmlns:a16="http://schemas.microsoft.com/office/drawing/2014/main" id="{42043131-1058-4807-ACCC-BFF3054DDCC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1243798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440707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25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relationships through</a:t>
            </a:r>
          </a:p>
          <a:p>
            <a:r>
              <a:rPr lang="en-CA" dirty="0"/>
              <a:t>Look at spatially lagged variables (neighbouring counties) lecture 6 or 5 exploratory spatial data analysis</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a:p>
            <a:pPr marL="0" indent="0">
              <a:buNone/>
            </a:pPr>
            <a:r>
              <a:rPr lang="en-CA" dirty="0"/>
              <a:t>Case is really strong (GF): is this true for other movements? For movements without such a historical background, here it is a boiling pot ready to blow, but what about</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3"/>
          <a:stretch>
            <a:fillRect/>
          </a:stretch>
        </p:blipFill>
        <p:spPr>
          <a:xfrm>
            <a:off x="1054266" y="5525669"/>
            <a:ext cx="1600892" cy="456293"/>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5317769B-4708-4E2F-8035-8B6F7BCF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82558835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87834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9104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85894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Tree>
    <p:extLst>
      <p:ext uri="{BB962C8B-B14F-4D97-AF65-F5344CB8AC3E}">
        <p14:creationId xmlns:p14="http://schemas.microsoft.com/office/powerpoint/2010/main" val="252892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
        <p:nvSpPr>
          <p:cNvPr id="19" name="TextBox 18">
            <a:extLst>
              <a:ext uri="{FF2B5EF4-FFF2-40B4-BE49-F238E27FC236}">
                <a16:creationId xmlns:a16="http://schemas.microsoft.com/office/drawing/2014/main" id="{57371105-7E7A-496C-9D68-E39AD2A4D395}"/>
              </a:ext>
            </a:extLst>
          </p:cNvPr>
          <p:cNvSpPr txBox="1"/>
          <p:nvPr/>
        </p:nvSpPr>
        <p:spPr>
          <a:xfrm>
            <a:off x="3048000" y="5006630"/>
            <a:ext cx="6096000"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social media data</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3DE01BB-A8B4-4AB4-92B2-45DDB31AE006}"/>
              </a:ext>
            </a:extLst>
          </p:cNvPr>
          <p:cNvSpPr txBox="1"/>
          <p:nvPr/>
        </p:nvSpPr>
        <p:spPr>
          <a:xfrm>
            <a:off x="2525769" y="5896802"/>
            <a:ext cx="6906215"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rPr>
              <a:t>relationship</a:t>
            </a:r>
            <a:r>
              <a:rPr lang="en-CA" dirty="0">
                <a:solidFill>
                  <a:schemeClr val="bg2">
                    <a:lumMod val="25000"/>
                  </a:schemeClr>
                </a:solidFill>
                <a:latin typeface="Arial" panose="020B0604020202020204" pitchFamily="34" charset="0"/>
                <a:cs typeface="Arial" panose="020B0604020202020204" pitchFamily="34" charset="0"/>
              </a:rPr>
              <a:t> between </a:t>
            </a:r>
            <a:r>
              <a:rPr lang="en-CA" b="1" dirty="0">
                <a:solidFill>
                  <a:schemeClr val="bg2">
                    <a:lumMod val="25000"/>
                  </a:schemeClr>
                </a:solidFill>
                <a:latin typeface="Arial" panose="020B0604020202020204" pitchFamily="34" charset="0"/>
                <a:cs typeface="Arial" panose="020B0604020202020204" pitchFamily="34" charset="0"/>
              </a:rPr>
              <a:t>hashtag activism </a:t>
            </a:r>
            <a:r>
              <a:rPr lang="en-CA" dirty="0">
                <a:solidFill>
                  <a:schemeClr val="bg2">
                    <a:lumMod val="25000"/>
                  </a:schemeClr>
                </a:solidFill>
                <a:latin typeface="Arial" panose="020B0604020202020204" pitchFamily="34" charset="0"/>
                <a:cs typeface="Arial" panose="020B0604020202020204" pitchFamily="34" charset="0"/>
              </a:rPr>
              <a:t>and </a:t>
            </a:r>
            <a:r>
              <a:rPr lang="en-CA" b="1" dirty="0">
                <a:solidFill>
                  <a:schemeClr val="bg2">
                    <a:lumMod val="25000"/>
                  </a:schemeClr>
                </a:solidFill>
                <a:latin typeface="Arial" panose="020B0604020202020204" pitchFamily="34" charset="0"/>
                <a:cs typeface="Arial" panose="020B0604020202020204" pitchFamily="34" charset="0"/>
              </a:rPr>
              <a:t>political processes</a:t>
            </a:r>
            <a:endParaRPr lang="en-CA" b="1" dirty="0"/>
          </a:p>
        </p:txBody>
      </p:sp>
      <p:cxnSp>
        <p:nvCxnSpPr>
          <p:cNvPr id="22" name="Connector: Curved 21">
            <a:extLst>
              <a:ext uri="{FF2B5EF4-FFF2-40B4-BE49-F238E27FC236}">
                <a16:creationId xmlns:a16="http://schemas.microsoft.com/office/drawing/2014/main" id="{ABBFF9CE-EFC9-45BE-8E30-2799AB873598}"/>
              </a:ext>
            </a:extLst>
          </p:cNvPr>
          <p:cNvCxnSpPr>
            <a:cxnSpLocks/>
          </p:cNvCxnSpPr>
          <p:nvPr/>
        </p:nvCxnSpPr>
        <p:spPr>
          <a:xfrm rot="16200000" flipH="1">
            <a:off x="5692805" y="5636382"/>
            <a:ext cx="572143"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168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4532</TotalTime>
  <Words>6562</Words>
  <Application>Microsoft Office PowerPoint</Application>
  <PresentationFormat>Widescreen</PresentationFormat>
  <Paragraphs>675</Paragraphs>
  <Slides>69</Slides>
  <Notes>62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69</vt:i4>
      </vt:variant>
    </vt:vector>
  </HeadingPairs>
  <TitlesOfParts>
    <vt:vector size="77"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Digital Protest and Physical Protest: Evidence from #JusticeForGeorgeFloyd</vt:lpstr>
      <vt:lpstr>PowerPoint Presentation</vt:lpstr>
      <vt:lpstr>PowerPoint Presentation</vt:lpstr>
      <vt:lpstr>But… is this true in space as well?</vt:lpstr>
      <vt:lpstr>Median Pearson r = 0.74  Median r2 = 0.55</vt:lpstr>
      <vt:lpstr>PowerPoint Presentation</vt:lpstr>
      <vt:lpstr>PowerPoint Presentation</vt:lpstr>
      <vt:lpstr>PowerPoint Presentation</vt:lpstr>
      <vt:lpstr>But… what happens first?</vt:lpstr>
      <vt:lpstr>Lagged Regressions</vt:lpstr>
      <vt:lpstr>Optimal Lag =  Tweets lead by 1 day</vt:lpstr>
      <vt:lpstr>Optimal Lag =  Tweets lead by 1+ days for 41 out of 51 states</vt:lpstr>
      <vt:lpstr>Granger Causality =  Tweets Granger-cause physical protests in 49 out of 51 states</vt:lpstr>
      <vt:lpstr>PowerPoint Presentation</vt:lpstr>
      <vt:lpstr>Next Steps</vt:lpstr>
      <vt:lpstr>Digital Protest, Physical Protest and Legislative Responses: Evidence from #JusticeForGeorgeFloyd</vt:lpstr>
      <vt:lpstr>PowerPoint Presentation</vt:lpstr>
      <vt:lpstr>Optimal time lags</vt:lpstr>
      <vt:lpstr>Next Steps</vt:lpstr>
      <vt:lpstr>Problem: how to avoid unethical side effects?</vt:lpstr>
      <vt:lpstr>PowerPoint Presentation</vt:lpstr>
      <vt:lpstr>PowerPoint Presentation</vt:lpstr>
      <vt:lpstr>Additional Findings</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Methods</vt:lpstr>
      <vt:lpstr>Methods</vt:lpstr>
      <vt:lpstr>PowerPoint Presentation</vt:lpstr>
      <vt:lpstr>PowerPoint Presentation</vt:lpstr>
      <vt:lpstr>Knowledge Gap</vt:lpstr>
      <vt:lpstr>Knowledge Gap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297</cp:revision>
  <dcterms:created xsi:type="dcterms:W3CDTF">2021-03-16T21:21:26Z</dcterms:created>
  <dcterms:modified xsi:type="dcterms:W3CDTF">2021-06-23T22:13:33Z</dcterms:modified>
</cp:coreProperties>
</file>